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sldIdLst>
    <p:sldId id="267" r:id="rId5"/>
    <p:sldId id="277" r:id="rId6"/>
    <p:sldId id="393" r:id="rId7"/>
    <p:sldId id="394" r:id="rId8"/>
    <p:sldId id="398" r:id="rId9"/>
    <p:sldId id="399" r:id="rId10"/>
    <p:sldId id="397" r:id="rId11"/>
    <p:sldId id="412" r:id="rId12"/>
    <p:sldId id="400" r:id="rId13"/>
    <p:sldId id="401" r:id="rId14"/>
    <p:sldId id="405" r:id="rId15"/>
    <p:sldId id="406" r:id="rId16"/>
    <p:sldId id="417" r:id="rId17"/>
    <p:sldId id="409" r:id="rId18"/>
    <p:sldId id="410" r:id="rId19"/>
    <p:sldId id="411" r:id="rId20"/>
    <p:sldId id="413" r:id="rId21"/>
    <p:sldId id="414" r:id="rId22"/>
    <p:sldId id="415" r:id="rId23"/>
    <p:sldId id="403" r:id="rId24"/>
    <p:sldId id="407" r:id="rId25"/>
    <p:sldId id="408" r:id="rId26"/>
    <p:sldId id="396" r:id="rId27"/>
    <p:sldId id="39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70BFD6-3F06-4950-9A4F-983BB276CA4B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5CEF0-03BB-40A8-9EEA-8BD28CE1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485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5CEF0-03BB-40A8-9EEA-8BD28CE192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33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5CEF0-03BB-40A8-9EEA-8BD28CE192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345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A23B0-FE77-1FE7-AEBE-5D2A26EB3A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7B7635-5181-A0E0-621F-3EF129926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402D2-ABE4-F109-5A53-949365545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022CC-5884-411F-BE83-1E40EEE7B986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82F47F-F3D9-CBB8-BFEF-DE931F96B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38D96-AF57-2CEC-7B49-93AADD12C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3AF12-13A4-49FD-A7C1-01DF946E8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910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6E3E2-C8DE-EDE5-11F8-C5758981E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0338EA-5C74-A207-7417-82C99C3948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AD52E-54CB-90F6-2C4D-B72689BDD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022CC-5884-411F-BE83-1E40EEE7B986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9E005-A746-A70E-0E53-467BFFA42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9D45A-18D9-034E-A033-8F3AC189C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3AF12-13A4-49FD-A7C1-01DF946E8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169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8AF29C-663D-2AFE-E44D-CC9621E1F6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4856B3-6C2D-7BA2-A2DD-11C240D87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7A4415-40DF-F983-6621-A6B516048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022CC-5884-411F-BE83-1E40EEE7B986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2A00D-5570-9543-25F2-9D2394D52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BAF1F4-9E39-EE03-4DAD-7665A4028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3AF12-13A4-49FD-A7C1-01DF946E8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949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E98CB-5822-3B9D-F7C8-3F712367E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A0CC6-56FF-3118-6CAD-D0925B33D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C4705-41C4-F193-756F-887FC9418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022CC-5884-411F-BE83-1E40EEE7B986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11A2C-58A2-0801-A999-BED16B531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D685A-4C3B-9684-4C0C-EB9BC7D92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3AF12-13A4-49FD-A7C1-01DF946E8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703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4510A-B3A3-5795-F798-1333B3423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E82855-7EF3-DCA5-A2D3-EA2D766217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9864F-C2BE-6F74-CF09-B2850EE58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022CC-5884-411F-BE83-1E40EEE7B986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695F8-4072-96B9-23FB-4B4F559A6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1BDAF-BEE1-A527-7142-A8A751CB8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3AF12-13A4-49FD-A7C1-01DF946E8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26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21F8B-172C-0A2B-9AC9-6DEEA7B6B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FBFB9-90D4-6CD2-82AC-704B30E325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32F884-46FE-D8FE-C206-1D26E7F04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8941F-9E27-B200-1E8E-636E3C366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022CC-5884-411F-BE83-1E40EEE7B986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82E903-CE58-41BC-A54E-AB4DC10A4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3FCC5A-4CDE-D397-E2BF-8F6F6355A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3AF12-13A4-49FD-A7C1-01DF946E8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142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5DBAF-FD91-6C91-9257-EC0D0B283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485AC-B544-C0BD-F151-C0635315B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B188E-75C4-FDD0-EA9B-8BABEF5A2A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1306AD-8774-5278-FFF0-8C5F67CF75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735CEC-5D29-8804-7C02-F4FF5ABC16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DA3989-3355-B72B-685A-4C812C541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022CC-5884-411F-BE83-1E40EEE7B986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32BACA-7F72-865B-5428-124B7025A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2B291C-8A75-D310-402D-B549A7611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3AF12-13A4-49FD-A7C1-01DF946E8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56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618D7-AEC5-8B51-44C5-321EFF78D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3F61EE-A6FB-F7AB-6873-4CEFF8A17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022CC-5884-411F-BE83-1E40EEE7B986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FF8AE4-0CD8-ECEE-D76F-4B5671A2F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9ACEC6-4E3B-18DE-0743-9A33FE2DB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3AF12-13A4-49FD-A7C1-01DF946E8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116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34D919-B4C2-FEC2-A180-823100746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022CC-5884-411F-BE83-1E40EEE7B986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2F2E77-08D9-A845-AAF2-0B7601355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5DCB84-EF81-8928-B159-B9E7FC836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3AF12-13A4-49FD-A7C1-01DF946E8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914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D6EF9-5FAC-D163-1CDB-394399140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D8D74-425C-3EA4-BFD5-4F1C33495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C27464-E275-6EF2-B319-CDA1264DB9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45DA93-8CEC-5306-23AF-E44DD6FB6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022CC-5884-411F-BE83-1E40EEE7B986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2B740B-C2FE-9F65-8DDA-B26C16EC9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C1A76-4F21-2E28-54EE-CF43BAC9F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3AF12-13A4-49FD-A7C1-01DF946E8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04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89261-887E-5E2D-EBFD-DC968FC28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B242E7-CA20-C2F6-455F-CA38C236A2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8DA1D-5A9E-5139-E06E-9563EDAAB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C79C45-E5CD-5A8E-F21E-514300079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022CC-5884-411F-BE83-1E40EEE7B986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056E9D-B77C-3264-0BB5-305213878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940421-8102-74A5-CE99-652377D5F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23AF12-13A4-49FD-A7C1-01DF946E8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810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7F7170-F8D0-C7CE-17DA-7831AE102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BDA9A-7EEE-D7EE-E331-FBE0F4974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FA9DF1-BAFC-B202-AA7A-83B2EB9FF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3022CC-5884-411F-BE83-1E40EEE7B986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A9E1F-988E-EBB4-997E-CACE51B43D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660E7-F251-930A-2286-2F56585F56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23AF12-13A4-49FD-A7C1-01DF946E8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814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3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5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3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57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56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5.mp4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media" Target="../media/media7.mp4"/><Relationship Id="rId7" Type="http://schemas.openxmlformats.org/officeDocument/2006/relationships/image" Target="../media/image62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61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7.mp4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3" name="Group 3"/>
          <p:cNvGrpSpPr/>
          <p:nvPr/>
        </p:nvGrpSpPr>
        <p:grpSpPr>
          <a:xfrm>
            <a:off x="0" y="5473792"/>
            <a:ext cx="12192000" cy="1384209"/>
            <a:chOff x="0" y="0"/>
            <a:chExt cx="4816593" cy="5468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46848"/>
            </a:xfrm>
            <a:custGeom>
              <a:avLst/>
              <a:gdLst/>
              <a:ahLst/>
              <a:cxnLst/>
              <a:rect l="l" t="t" r="r" b="b"/>
              <a:pathLst>
                <a:path w="4816592" h="546848">
                  <a:moveTo>
                    <a:pt x="0" y="0"/>
                  </a:moveTo>
                  <a:lnTo>
                    <a:pt x="4816592" y="0"/>
                  </a:lnTo>
                  <a:lnTo>
                    <a:pt x="4816592" y="546848"/>
                  </a:lnTo>
                  <a:lnTo>
                    <a:pt x="0" y="5468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58494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5800" y="685800"/>
            <a:ext cx="10820400" cy="5486400"/>
            <a:chOff x="0" y="0"/>
            <a:chExt cx="4274726" cy="21674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sp>
        <p:nvSpPr>
          <p:cNvPr id="9" name="Freeform 9"/>
          <p:cNvSpPr/>
          <p:nvPr/>
        </p:nvSpPr>
        <p:spPr>
          <a:xfrm>
            <a:off x="685800" y="6172200"/>
            <a:ext cx="10820400" cy="513969"/>
          </a:xfrm>
          <a:custGeom>
            <a:avLst/>
            <a:gdLst/>
            <a:ahLst/>
            <a:cxnLst/>
            <a:rect l="l" t="t" r="r" b="b"/>
            <a:pathLst>
              <a:path w="16230600" h="770954">
                <a:moveTo>
                  <a:pt x="0" y="0"/>
                </a:moveTo>
                <a:lnTo>
                  <a:pt x="16230600" y="0"/>
                </a:lnTo>
                <a:lnTo>
                  <a:pt x="16230600" y="770954"/>
                </a:lnTo>
                <a:lnTo>
                  <a:pt x="0" y="7709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Freeform 10"/>
          <p:cNvSpPr/>
          <p:nvPr/>
        </p:nvSpPr>
        <p:spPr>
          <a:xfrm>
            <a:off x="9169362" y="5473791"/>
            <a:ext cx="869402" cy="1019555"/>
          </a:xfrm>
          <a:custGeom>
            <a:avLst/>
            <a:gdLst/>
            <a:ahLst/>
            <a:cxnLst/>
            <a:rect l="l" t="t" r="r" b="b"/>
            <a:pathLst>
              <a:path w="1304103" h="1529332">
                <a:moveTo>
                  <a:pt x="0" y="0"/>
                </a:moveTo>
                <a:lnTo>
                  <a:pt x="1304103" y="0"/>
                </a:lnTo>
                <a:lnTo>
                  <a:pt x="1304103" y="1529332"/>
                </a:lnTo>
                <a:lnTo>
                  <a:pt x="0" y="15293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1" name="Freeform 11"/>
          <p:cNvSpPr/>
          <p:nvPr/>
        </p:nvSpPr>
        <p:spPr>
          <a:xfrm>
            <a:off x="9865166" y="5473791"/>
            <a:ext cx="869402" cy="1019555"/>
          </a:xfrm>
          <a:custGeom>
            <a:avLst/>
            <a:gdLst/>
            <a:ahLst/>
            <a:cxnLst/>
            <a:rect l="l" t="t" r="r" b="b"/>
            <a:pathLst>
              <a:path w="1304103" h="1529332">
                <a:moveTo>
                  <a:pt x="0" y="0"/>
                </a:moveTo>
                <a:lnTo>
                  <a:pt x="1304103" y="0"/>
                </a:lnTo>
                <a:lnTo>
                  <a:pt x="1304103" y="1529332"/>
                </a:lnTo>
                <a:lnTo>
                  <a:pt x="0" y="15293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2" name="Freeform 12"/>
          <p:cNvSpPr/>
          <p:nvPr/>
        </p:nvSpPr>
        <p:spPr>
          <a:xfrm>
            <a:off x="10497470" y="5473791"/>
            <a:ext cx="869402" cy="1019555"/>
          </a:xfrm>
          <a:custGeom>
            <a:avLst/>
            <a:gdLst/>
            <a:ahLst/>
            <a:cxnLst/>
            <a:rect l="l" t="t" r="r" b="b"/>
            <a:pathLst>
              <a:path w="1304103" h="1529332">
                <a:moveTo>
                  <a:pt x="0" y="0"/>
                </a:moveTo>
                <a:lnTo>
                  <a:pt x="1304104" y="0"/>
                </a:lnTo>
                <a:lnTo>
                  <a:pt x="1304104" y="1529332"/>
                </a:lnTo>
                <a:lnTo>
                  <a:pt x="0" y="15293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3" name="TextBox 13"/>
          <p:cNvSpPr txBox="1"/>
          <p:nvPr/>
        </p:nvSpPr>
        <p:spPr>
          <a:xfrm>
            <a:off x="1480275" y="1823532"/>
            <a:ext cx="9231444" cy="788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3600" b="1">
                <a:solidFill>
                  <a:srgbClr val="354259"/>
                </a:solidFill>
                <a:latin typeface="Roboto Bold"/>
              </a:rPr>
              <a:t>BÁO CÁO GIỮA KỲ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91697" y="3200053"/>
            <a:ext cx="9208599" cy="391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000" b="1">
                <a:solidFill>
                  <a:srgbClr val="354259"/>
                </a:solidFill>
                <a:latin typeface="Roboto"/>
              </a:rPr>
              <a:t>ĐỀ TÀI: SMART LIGHT</a:t>
            </a:r>
            <a:endParaRPr lang="en-US" sz="2000">
              <a:solidFill>
                <a:srgbClr val="354259"/>
              </a:solidFill>
              <a:latin typeface="Robot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853957" y="4131859"/>
            <a:ext cx="1149436" cy="10063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706"/>
              </a:lnSpc>
            </a:pPr>
            <a:r>
              <a:rPr lang="en-US" sz="1600">
                <a:solidFill>
                  <a:srgbClr val="354259"/>
                </a:solidFill>
                <a:latin typeface="Arimo"/>
              </a:rPr>
              <a:t>GVHD:</a:t>
            </a:r>
          </a:p>
          <a:p>
            <a:pPr algn="just">
              <a:lnSpc>
                <a:spcPts val="2706"/>
              </a:lnSpc>
            </a:pPr>
            <a:r>
              <a:rPr lang="en-US" sz="1600" err="1">
                <a:solidFill>
                  <a:srgbClr val="354259"/>
                </a:solidFill>
                <a:latin typeface="Arimo"/>
              </a:rPr>
              <a:t>Nhóm</a:t>
            </a:r>
            <a:r>
              <a:rPr lang="en-US" sz="1600">
                <a:solidFill>
                  <a:srgbClr val="354259"/>
                </a:solidFill>
                <a:latin typeface="Arimo"/>
              </a:rPr>
              <a:t> </a:t>
            </a:r>
            <a:r>
              <a:rPr lang="en-US" sz="1600" b="1">
                <a:solidFill>
                  <a:srgbClr val="354259"/>
                </a:solidFill>
                <a:latin typeface="Arimo"/>
              </a:rPr>
              <a:t>11</a:t>
            </a:r>
            <a:r>
              <a:rPr lang="en-US" sz="1600">
                <a:solidFill>
                  <a:srgbClr val="354259"/>
                </a:solidFill>
                <a:latin typeface="Arimo"/>
              </a:rPr>
              <a:t>:</a:t>
            </a:r>
          </a:p>
          <a:p>
            <a:pPr algn="just">
              <a:lnSpc>
                <a:spcPts val="2706"/>
              </a:lnSpc>
            </a:pPr>
            <a:r>
              <a:rPr lang="en-US" sz="1600">
                <a:solidFill>
                  <a:srgbClr val="354259"/>
                </a:solidFill>
                <a:latin typeface="Arimo"/>
              </a:rPr>
              <a:t>	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865167" y="932908"/>
            <a:ext cx="767690" cy="772308"/>
            <a:chOff x="0" y="0"/>
            <a:chExt cx="2445853" cy="244585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45893" cy="2445893"/>
            </a:xfrm>
            <a:custGeom>
              <a:avLst/>
              <a:gdLst/>
              <a:ahLst/>
              <a:cxnLst/>
              <a:rect l="l" t="t" r="r" b="b"/>
              <a:pathLst>
                <a:path w="2445893" h="2445893">
                  <a:moveTo>
                    <a:pt x="0" y="0"/>
                  </a:moveTo>
                  <a:lnTo>
                    <a:pt x="2445893" y="0"/>
                  </a:lnTo>
                  <a:lnTo>
                    <a:pt x="2445893" y="2445893"/>
                  </a:lnTo>
                  <a:lnTo>
                    <a:pt x="0" y="24458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1" b="1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80278" y="854787"/>
            <a:ext cx="843660" cy="863287"/>
            <a:chOff x="0" y="0"/>
            <a:chExt cx="2538476" cy="259753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538476" cy="2597532"/>
            </a:xfrm>
            <a:custGeom>
              <a:avLst/>
              <a:gdLst/>
              <a:ahLst/>
              <a:cxnLst/>
              <a:rect l="l" t="t" r="r" b="b"/>
              <a:pathLst>
                <a:path w="2538476" h="2597531">
                  <a:moveTo>
                    <a:pt x="0" y="0"/>
                  </a:moveTo>
                  <a:lnTo>
                    <a:pt x="2538476" y="0"/>
                  </a:lnTo>
                  <a:lnTo>
                    <a:pt x="2538476" y="2597531"/>
                  </a:lnTo>
                  <a:lnTo>
                    <a:pt x="0" y="25975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163" r="-1163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202471" y="1038366"/>
            <a:ext cx="7787053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9"/>
              </a:lnSpc>
            </a:pPr>
            <a:r>
              <a:rPr lang="en-US" sz="2000" spc="19">
                <a:solidFill>
                  <a:srgbClr val="354259"/>
                </a:solidFill>
                <a:latin typeface="Roboto Bold"/>
              </a:rPr>
              <a:t>TRƯỜNG ĐẠI HỌC BÁCH KHOA - ĐẠI HỌC ĐÀ NẴNG</a:t>
            </a:r>
          </a:p>
          <a:p>
            <a:pPr algn="ctr">
              <a:lnSpc>
                <a:spcPts val="2559"/>
              </a:lnSpc>
            </a:pPr>
            <a:r>
              <a:rPr lang="en-US" sz="2000" spc="19">
                <a:solidFill>
                  <a:srgbClr val="354259"/>
                </a:solidFill>
                <a:latin typeface="Roboto Bold"/>
              </a:rPr>
              <a:t>KHOA ĐIỆN TỬ - VIỄN THÔNG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598814" y="5857443"/>
            <a:ext cx="4994366" cy="252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200" b="1" i="1" spc="18" err="1">
                <a:solidFill>
                  <a:srgbClr val="354259"/>
                </a:solidFill>
                <a:latin typeface="TT Rounds Condensed Bold"/>
              </a:rPr>
              <a:t>Đà</a:t>
            </a:r>
            <a:r>
              <a:rPr lang="en-US" sz="1200" b="1" i="1" spc="18">
                <a:solidFill>
                  <a:srgbClr val="354259"/>
                </a:solidFill>
                <a:latin typeface="TT Rounds Condensed Bold"/>
              </a:rPr>
              <a:t> </a:t>
            </a:r>
            <a:r>
              <a:rPr lang="en-US" sz="1200" b="1" i="1" spc="18" err="1">
                <a:solidFill>
                  <a:srgbClr val="354259"/>
                </a:solidFill>
                <a:latin typeface="TT Rounds Condensed Bold"/>
              </a:rPr>
              <a:t>Nẵng</a:t>
            </a:r>
            <a:r>
              <a:rPr lang="en-US" sz="1200" b="1" i="1" spc="18">
                <a:solidFill>
                  <a:srgbClr val="354259"/>
                </a:solidFill>
                <a:latin typeface="TT Rounds Condensed Bold"/>
              </a:rPr>
              <a:t>, </a:t>
            </a:r>
            <a:r>
              <a:rPr lang="en-US" sz="1200" b="1" i="1" spc="18" err="1">
                <a:solidFill>
                  <a:srgbClr val="354259"/>
                </a:solidFill>
                <a:latin typeface="TT Rounds Condensed Bold"/>
              </a:rPr>
              <a:t>tháng</a:t>
            </a:r>
            <a:r>
              <a:rPr lang="en-US" sz="1200" b="1" i="1" spc="18">
                <a:solidFill>
                  <a:srgbClr val="354259"/>
                </a:solidFill>
                <a:latin typeface="TT Rounds Condensed Bold"/>
              </a:rPr>
              <a:t> 9 </a:t>
            </a:r>
            <a:r>
              <a:rPr lang="en-US" sz="1200" b="1" i="1" spc="18" err="1">
                <a:solidFill>
                  <a:srgbClr val="354259"/>
                </a:solidFill>
                <a:latin typeface="TT Rounds Condensed Bold"/>
              </a:rPr>
              <a:t>năm</a:t>
            </a:r>
            <a:r>
              <a:rPr lang="en-US" sz="1200" b="1" i="1" spc="18">
                <a:solidFill>
                  <a:srgbClr val="354259"/>
                </a:solidFill>
                <a:latin typeface="TT Rounds Condensed Bold"/>
              </a:rPr>
              <a:t> 2025</a:t>
            </a:r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D420DCF6-430E-B16A-3E8E-3C3F72531525}"/>
              </a:ext>
            </a:extLst>
          </p:cNvPr>
          <p:cNvSpPr txBox="1"/>
          <p:nvPr/>
        </p:nvSpPr>
        <p:spPr>
          <a:xfrm>
            <a:off x="1480275" y="2281370"/>
            <a:ext cx="9231444" cy="750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2000" b="1">
                <a:solidFill>
                  <a:srgbClr val="354259"/>
                </a:solidFill>
                <a:latin typeface="Roboto Bold"/>
              </a:rPr>
              <a:t>Học </a:t>
            </a:r>
            <a:r>
              <a:rPr lang="en-US" sz="2000" b="1" err="1">
                <a:solidFill>
                  <a:srgbClr val="354259"/>
                </a:solidFill>
                <a:latin typeface="Roboto Bold"/>
              </a:rPr>
              <a:t>phần</a:t>
            </a:r>
            <a:r>
              <a:rPr lang="en-US" sz="2000" b="1">
                <a:solidFill>
                  <a:srgbClr val="354259"/>
                </a:solidFill>
                <a:latin typeface="Roboto Bold"/>
              </a:rPr>
              <a:t>: PBL: </a:t>
            </a:r>
            <a:r>
              <a:rPr lang="en-US" sz="2000" b="1" err="1">
                <a:solidFill>
                  <a:srgbClr val="354259"/>
                </a:solidFill>
                <a:latin typeface="Roboto Bold"/>
              </a:rPr>
              <a:t>Hệ</a:t>
            </a:r>
            <a:r>
              <a:rPr lang="en-US" sz="2000" b="1">
                <a:solidFill>
                  <a:srgbClr val="354259"/>
                </a:solidFill>
                <a:latin typeface="Roboto Bold"/>
              </a:rPr>
              <a:t> </a:t>
            </a:r>
            <a:r>
              <a:rPr lang="en-US" sz="2000" b="1" err="1">
                <a:solidFill>
                  <a:srgbClr val="354259"/>
                </a:solidFill>
                <a:latin typeface="Roboto Bold"/>
              </a:rPr>
              <a:t>Thống</a:t>
            </a:r>
            <a:r>
              <a:rPr lang="en-US" sz="2000" b="1">
                <a:solidFill>
                  <a:srgbClr val="354259"/>
                </a:solidFill>
                <a:latin typeface="Roboto Bold"/>
              </a:rPr>
              <a:t> </a:t>
            </a:r>
            <a:r>
              <a:rPr lang="en-US" sz="2000" b="1" err="1">
                <a:solidFill>
                  <a:srgbClr val="354259"/>
                </a:solidFill>
                <a:latin typeface="Roboto Bold"/>
              </a:rPr>
              <a:t>Nhúng</a:t>
            </a:r>
            <a:endParaRPr lang="en-US" sz="2000" b="1">
              <a:solidFill>
                <a:srgbClr val="354259"/>
              </a:solidFill>
              <a:latin typeface="Roboto Bold"/>
            </a:endParaRP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AB0656D3-78A1-469A-F26E-350AEBF4581C}"/>
              </a:ext>
            </a:extLst>
          </p:cNvPr>
          <p:cNvSpPr txBox="1"/>
          <p:nvPr/>
        </p:nvSpPr>
        <p:spPr>
          <a:xfrm>
            <a:off x="7966286" y="4140279"/>
            <a:ext cx="4452552" cy="16987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706"/>
              </a:lnSpc>
            </a:pPr>
            <a:r>
              <a:rPr lang="en-US" sz="1600" err="1">
                <a:solidFill>
                  <a:srgbClr val="354259"/>
                </a:solidFill>
                <a:latin typeface="Arimo"/>
              </a:rPr>
              <a:t>ThS</a:t>
            </a:r>
            <a:r>
              <a:rPr lang="en-US" sz="1600">
                <a:solidFill>
                  <a:srgbClr val="354259"/>
                </a:solidFill>
                <a:latin typeface="Arimo"/>
              </a:rPr>
              <a:t>. </a:t>
            </a:r>
            <a:r>
              <a:rPr lang="en-US" sz="1600" err="1">
                <a:solidFill>
                  <a:srgbClr val="354259"/>
                </a:solidFill>
                <a:latin typeface="Arimo"/>
              </a:rPr>
              <a:t>Hồ</a:t>
            </a:r>
            <a:r>
              <a:rPr lang="en-US" sz="1600">
                <a:solidFill>
                  <a:srgbClr val="354259"/>
                </a:solidFill>
                <a:latin typeface="Arimo"/>
              </a:rPr>
              <a:t> </a:t>
            </a:r>
            <a:r>
              <a:rPr lang="en-US" sz="1600" err="1">
                <a:solidFill>
                  <a:srgbClr val="354259"/>
                </a:solidFill>
                <a:latin typeface="Arimo"/>
              </a:rPr>
              <a:t>Viết</a:t>
            </a:r>
            <a:r>
              <a:rPr lang="en-US" sz="1600">
                <a:solidFill>
                  <a:srgbClr val="354259"/>
                </a:solidFill>
                <a:latin typeface="Arimo"/>
              </a:rPr>
              <a:t> Việt</a:t>
            </a:r>
          </a:p>
          <a:p>
            <a:pPr algn="just">
              <a:lnSpc>
                <a:spcPts val="2706"/>
              </a:lnSpc>
            </a:pPr>
            <a:r>
              <a:rPr lang="en-US" sz="1600">
                <a:solidFill>
                  <a:srgbClr val="354259"/>
                </a:solidFill>
                <a:latin typeface="Arimo"/>
              </a:rPr>
              <a:t>Nguyễn Việt Hùng - 106200229</a:t>
            </a:r>
          </a:p>
          <a:p>
            <a:pPr algn="just">
              <a:lnSpc>
                <a:spcPts val="2706"/>
              </a:lnSpc>
            </a:pPr>
            <a:r>
              <a:rPr lang="en-US" sz="1600">
                <a:solidFill>
                  <a:srgbClr val="354259"/>
                </a:solidFill>
                <a:latin typeface="Arimo"/>
              </a:rPr>
              <a:t>Ngô Xuân Sỹ - 106200244</a:t>
            </a:r>
          </a:p>
          <a:p>
            <a:pPr algn="just">
              <a:lnSpc>
                <a:spcPts val="2706"/>
              </a:lnSpc>
            </a:pPr>
            <a:r>
              <a:rPr lang="en-US" sz="1600">
                <a:solidFill>
                  <a:srgbClr val="354259"/>
                </a:solidFill>
                <a:latin typeface="Arimo"/>
              </a:rPr>
              <a:t>Nguyễn Đức Hoàng – 106200261</a:t>
            </a:r>
          </a:p>
          <a:p>
            <a:pPr algn="just">
              <a:lnSpc>
                <a:spcPts val="2706"/>
              </a:lnSpc>
            </a:pPr>
            <a:r>
              <a:rPr lang="en-US" sz="1600">
                <a:solidFill>
                  <a:srgbClr val="354259"/>
                </a:solidFill>
                <a:latin typeface="Arimo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650113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813E7-5979-A9BA-C55C-704390551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2F71A4-FF59-7503-5934-75F8A9F67D8B}"/>
              </a:ext>
            </a:extLst>
          </p:cNvPr>
          <p:cNvSpPr txBox="1"/>
          <p:nvPr/>
        </p:nvSpPr>
        <p:spPr>
          <a:xfrm>
            <a:off x="356050" y="287057"/>
            <a:ext cx="5824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</a:rPr>
              <a:t>4. Network config (network provisioning)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932F551-C707-AD47-F443-F01EB2A1357B}"/>
              </a:ext>
            </a:extLst>
          </p:cNvPr>
          <p:cNvCxnSpPr>
            <a:cxnSpLocks/>
          </p:cNvCxnSpPr>
          <p:nvPr/>
        </p:nvCxnSpPr>
        <p:spPr>
          <a:xfrm>
            <a:off x="0" y="748722"/>
            <a:ext cx="561702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9D23593-D3A4-50DA-A303-FD0FC35DE7C2}"/>
              </a:ext>
            </a:extLst>
          </p:cNvPr>
          <p:cNvSpPr txBox="1"/>
          <p:nvPr/>
        </p:nvSpPr>
        <p:spPr>
          <a:xfrm>
            <a:off x="356049" y="1025721"/>
            <a:ext cx="4599127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dirty="0"/>
              <a:t>B5: Clean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idf.py reconfigure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tải</a:t>
            </a:r>
            <a:r>
              <a:rPr lang="en-US" dirty="0"/>
              <a:t> </a:t>
            </a:r>
            <a:r>
              <a:rPr lang="en-US" dirty="0" err="1"/>
              <a:t>đầy</a:t>
            </a:r>
            <a:r>
              <a:rPr lang="en-US" dirty="0"/>
              <a:t> </a:t>
            </a:r>
            <a:r>
              <a:rPr lang="en-US" dirty="0" err="1"/>
              <a:t>đủ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components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, </a:t>
            </a:r>
            <a:r>
              <a:rPr lang="en-US" dirty="0" err="1"/>
              <a:t>các</a:t>
            </a:r>
            <a:r>
              <a:rPr lang="en-US" dirty="0"/>
              <a:t> component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tải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nằm</a:t>
            </a:r>
            <a:r>
              <a:rPr lang="en-US" dirty="0"/>
              <a:t> ở </a:t>
            </a:r>
            <a:r>
              <a:rPr lang="en-US" dirty="0" err="1"/>
              <a:t>đây</a:t>
            </a: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3F2B8D-8A49-57CD-F122-CCE449FE5CD9}"/>
              </a:ext>
            </a:extLst>
          </p:cNvPr>
          <p:cNvSpPr txBox="1"/>
          <p:nvPr/>
        </p:nvSpPr>
        <p:spPr>
          <a:xfrm>
            <a:off x="356050" y="4476404"/>
            <a:ext cx="4597635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dirty="0"/>
              <a:t>B6: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esp32-c3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ssid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password </a:t>
            </a:r>
            <a:r>
              <a:rPr lang="en-US" dirty="0" err="1"/>
              <a:t>cũ</a:t>
            </a:r>
            <a:r>
              <a:rPr lang="en-US" dirty="0"/>
              <a:t>,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xóa</a:t>
            </a:r>
            <a:r>
              <a:rPr lang="en-US" dirty="0"/>
              <a:t> flash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nạp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.</a:t>
            </a:r>
            <a:endParaRPr lang="vi-VN" dirty="0"/>
          </a:p>
          <a:p>
            <a:pPr algn="just"/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i="1" dirty="0"/>
              <a:t>idf.py –p </a:t>
            </a:r>
            <a:r>
              <a:rPr lang="en-US" i="1" dirty="0" err="1"/>
              <a:t>COMx</a:t>
            </a:r>
            <a:r>
              <a:rPr lang="en-US" i="1" dirty="0"/>
              <a:t> erase-flash</a:t>
            </a:r>
            <a:endParaRPr lang="en-US" i="1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BB4615-4D66-9089-77D3-FACD685847E4}"/>
              </a:ext>
            </a:extLst>
          </p:cNvPr>
          <p:cNvSpPr txBox="1"/>
          <p:nvPr/>
        </p:nvSpPr>
        <p:spPr>
          <a:xfrm>
            <a:off x="5369808" y="1066361"/>
            <a:ext cx="424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B7: </a:t>
            </a:r>
            <a:r>
              <a:rPr lang="en-US" dirty="0" err="1"/>
              <a:t>Thêm</a:t>
            </a:r>
            <a:r>
              <a:rPr lang="en-US" dirty="0"/>
              <a:t> code </a:t>
            </a:r>
            <a:r>
              <a:rPr lang="en-US" dirty="0" err="1"/>
              <a:t>và</a:t>
            </a:r>
            <a:r>
              <a:rPr lang="en-US" dirty="0"/>
              <a:t> build, flash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BE09DB-58DB-2653-3198-BE13DD84C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63" y="2102333"/>
            <a:ext cx="4496912" cy="2152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C5D881-71B1-41B7-9B2F-23BE71521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808" y="1525800"/>
            <a:ext cx="2127540" cy="1926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2BF1AA-9C49-D547-6B6E-9B2CC6698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808" y="1869926"/>
            <a:ext cx="6845016" cy="33437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2CC3E5-71EE-8794-020C-FE6CC28F1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6308" y="5365161"/>
            <a:ext cx="5217218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99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2185B-DCF4-0DA6-66D6-3C2AEA5ED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1B4BCE-96FC-5076-245B-8B30194B5F45}"/>
              </a:ext>
            </a:extLst>
          </p:cNvPr>
          <p:cNvSpPr txBox="1"/>
          <p:nvPr/>
        </p:nvSpPr>
        <p:spPr>
          <a:xfrm>
            <a:off x="356050" y="287057"/>
            <a:ext cx="5824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</a:rPr>
              <a:t>4. Network config (network provisioning)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84D15FA-D0B4-2AED-A13B-210C3C9CC499}"/>
              </a:ext>
            </a:extLst>
          </p:cNvPr>
          <p:cNvCxnSpPr>
            <a:cxnSpLocks/>
          </p:cNvCxnSpPr>
          <p:nvPr/>
        </p:nvCxnSpPr>
        <p:spPr>
          <a:xfrm>
            <a:off x="0" y="748722"/>
            <a:ext cx="561702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1A2D097-0019-A7B4-246C-B87B7B3613D0}"/>
              </a:ext>
            </a:extLst>
          </p:cNvPr>
          <p:cNvSpPr txBox="1"/>
          <p:nvPr/>
        </p:nvSpPr>
        <p:spPr>
          <a:xfrm>
            <a:off x="396239" y="952583"/>
            <a:ext cx="10106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: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esp</a:t>
            </a:r>
            <a:r>
              <a:rPr lang="en-US" dirty="0"/>
              <a:t> rainmaker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ssid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password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internet,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đó</a:t>
            </a:r>
            <a:endParaRPr lang="en-US" dirty="0"/>
          </a:p>
        </p:txBody>
      </p: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5F7E7B67-9AE4-9B4C-4BB2-32AD25B345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44515" y="1598914"/>
            <a:ext cx="6770494" cy="5259086"/>
          </a:xfrm>
          <a:prstGeom prst="rect">
            <a:avLst/>
          </a:prstGeom>
        </p:spPr>
      </p:pic>
      <p:pic>
        <p:nvPicPr>
          <p:cNvPr id="10" name="Video 9">
            <a:hlinkClick r:id="" action="ppaction://media"/>
            <a:extLst>
              <a:ext uri="{FF2B5EF4-FFF2-40B4-BE49-F238E27FC236}">
                <a16:creationId xmlns:a16="http://schemas.microsoft.com/office/drawing/2014/main" id="{62268058-0895-49E1-55A6-F978AE88B97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493852" y="1695913"/>
            <a:ext cx="2320549" cy="516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89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37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5372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860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AFE99-AC2E-2A90-6753-B48EB5650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B6BCEA-D65E-DDAA-AE95-787E06056BA4}"/>
              </a:ext>
            </a:extLst>
          </p:cNvPr>
          <p:cNvSpPr txBox="1"/>
          <p:nvPr/>
        </p:nvSpPr>
        <p:spPr>
          <a:xfrm>
            <a:off x="356049" y="287057"/>
            <a:ext cx="5308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</a:rPr>
              <a:t>5. Https Servers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50F1FE8-71B7-4946-78E4-98179848D5A9}"/>
              </a:ext>
            </a:extLst>
          </p:cNvPr>
          <p:cNvCxnSpPr>
            <a:cxnSpLocks/>
          </p:cNvCxnSpPr>
          <p:nvPr/>
        </p:nvCxnSpPr>
        <p:spPr>
          <a:xfrm>
            <a:off x="0" y="748722"/>
            <a:ext cx="24847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8D2AA90-EC50-FFA8-FD93-B4BD82E14AEC}"/>
              </a:ext>
            </a:extLst>
          </p:cNvPr>
          <p:cNvSpPr txBox="1"/>
          <p:nvPr/>
        </p:nvSpPr>
        <p:spPr>
          <a:xfrm>
            <a:off x="554460" y="1165110"/>
            <a:ext cx="333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B1: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certificate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8C1326-9B98-2645-F21C-5442C3B95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50" y="1706561"/>
            <a:ext cx="3671885" cy="31594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59F7F7-CE5F-EB69-B96F-66382CE2C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304" y="1947704"/>
            <a:ext cx="4264770" cy="20950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24D5A9-61A1-4D31-661E-27E61B9CA94B}"/>
              </a:ext>
            </a:extLst>
          </p:cNvPr>
          <p:cNvSpPr txBox="1"/>
          <p:nvPr/>
        </p:nvSpPr>
        <p:spPr>
          <a:xfrm>
            <a:off x="6374057" y="1060230"/>
            <a:ext cx="5402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B2: </a:t>
            </a:r>
            <a:r>
              <a:rPr lang="en-US" err="1"/>
              <a:t>Thêm</a:t>
            </a:r>
            <a:r>
              <a:rPr lang="en-US"/>
              <a:t> </a:t>
            </a:r>
            <a:r>
              <a:rPr lang="en-US" err="1"/>
              <a:t>vào</a:t>
            </a:r>
            <a:r>
              <a:rPr lang="en-US"/>
              <a:t> main/CMakeLists.txt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chứng</a:t>
            </a:r>
            <a:r>
              <a:rPr lang="en-US"/>
              <a:t> </a:t>
            </a:r>
            <a:r>
              <a:rPr lang="en-US" err="1"/>
              <a:t>chỉ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khóa</a:t>
            </a:r>
            <a:r>
              <a:rPr lang="en-US"/>
              <a:t> </a:t>
            </a:r>
            <a:r>
              <a:rPr lang="en-US" err="1"/>
              <a:t>riêng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16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791F2-609B-B9E2-484D-950FD31AF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CCE8C2-A10E-B302-E065-75C3787259EA}"/>
              </a:ext>
            </a:extLst>
          </p:cNvPr>
          <p:cNvSpPr txBox="1"/>
          <p:nvPr/>
        </p:nvSpPr>
        <p:spPr>
          <a:xfrm>
            <a:off x="356049" y="287057"/>
            <a:ext cx="5308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</a:rPr>
              <a:t>5. Https Servers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A77FEF8-41DB-80E3-B5F8-FD4F31BAC081}"/>
              </a:ext>
            </a:extLst>
          </p:cNvPr>
          <p:cNvCxnSpPr>
            <a:cxnSpLocks/>
          </p:cNvCxnSpPr>
          <p:nvPr/>
        </p:nvCxnSpPr>
        <p:spPr>
          <a:xfrm>
            <a:off x="0" y="748722"/>
            <a:ext cx="24847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71A074-E6DA-26BE-EEDD-D6423F296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40" y="1599336"/>
            <a:ext cx="4074285" cy="44158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7E64E9-F3F5-B214-E78E-0AB8B6909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6286" y="270538"/>
            <a:ext cx="3894523" cy="32548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0E401A-5121-9D4F-FC12-66CDB77E6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286" y="3697985"/>
            <a:ext cx="3648342" cy="243445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D09330-3A5D-BA08-DA9B-89CB50D6D391}"/>
              </a:ext>
            </a:extLst>
          </p:cNvPr>
          <p:cNvSpPr txBox="1"/>
          <p:nvPr/>
        </p:nvSpPr>
        <p:spPr>
          <a:xfrm>
            <a:off x="358447" y="911448"/>
            <a:ext cx="3803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B3: </a:t>
            </a:r>
            <a:r>
              <a:rPr lang="en-US" err="1"/>
              <a:t>Thêm</a:t>
            </a:r>
            <a:r>
              <a:rPr lang="en-US"/>
              <a:t> code </a:t>
            </a:r>
            <a:r>
              <a:rPr lang="en-US" err="1"/>
              <a:t>vào</a:t>
            </a:r>
            <a:r>
              <a:rPr lang="en-US"/>
              <a:t> </a:t>
            </a:r>
            <a:r>
              <a:rPr lang="en-US" err="1"/>
              <a:t>trước</a:t>
            </a:r>
            <a:r>
              <a:rPr lang="en-US"/>
              <a:t> </a:t>
            </a:r>
            <a:r>
              <a:rPr lang="en-US" err="1"/>
              <a:t>app_main</a:t>
            </a:r>
            <a:r>
              <a:rPr lang="en-US"/>
              <a:t> ()</a:t>
            </a:r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4CBBCD6-700A-6550-3A37-99C25780B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0285" y="1718258"/>
            <a:ext cx="3883549" cy="36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204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58C4D-D890-22D9-8E2A-2F4A24CCC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92ED34-0AC8-E131-429C-75764CBBC0F8}"/>
              </a:ext>
            </a:extLst>
          </p:cNvPr>
          <p:cNvSpPr txBox="1"/>
          <p:nvPr/>
        </p:nvSpPr>
        <p:spPr>
          <a:xfrm>
            <a:off x="356049" y="287057"/>
            <a:ext cx="5308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</a:rPr>
              <a:t>5. Https Servers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73431CB-16E9-42FD-BAD5-39734647B905}"/>
              </a:ext>
            </a:extLst>
          </p:cNvPr>
          <p:cNvCxnSpPr>
            <a:cxnSpLocks/>
          </p:cNvCxnSpPr>
          <p:nvPr/>
        </p:nvCxnSpPr>
        <p:spPr>
          <a:xfrm>
            <a:off x="0" y="748722"/>
            <a:ext cx="24847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43C2793-8043-6F7F-7748-E1E7939247E0}"/>
              </a:ext>
            </a:extLst>
          </p:cNvPr>
          <p:cNvSpPr txBox="1"/>
          <p:nvPr/>
        </p:nvSpPr>
        <p:spPr>
          <a:xfrm>
            <a:off x="320346" y="835571"/>
            <a:ext cx="388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B4: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app_main</a:t>
            </a:r>
            <a:r>
              <a:rPr lang="en-US" dirty="0"/>
              <a:t> ()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dòng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C200E5-9972-A2D3-1FA8-3F1E497F26C6}"/>
              </a:ext>
            </a:extLst>
          </p:cNvPr>
          <p:cNvSpPr txBox="1"/>
          <p:nvPr/>
        </p:nvSpPr>
        <p:spPr>
          <a:xfrm>
            <a:off x="320346" y="1631095"/>
            <a:ext cx="499907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B5: </a:t>
            </a:r>
            <a:r>
              <a:rPr lang="en-US" dirty="0" err="1"/>
              <a:t>Mở</a:t>
            </a:r>
            <a:r>
              <a:rPr lang="en-US" dirty="0"/>
              <a:t> terminal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gõ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GB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certificate: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 key</a:t>
            </a:r>
            <a:endParaRPr lang="en-GB" dirty="0"/>
          </a:p>
          <a:p>
            <a:r>
              <a:rPr lang="en-US" dirty="0" err="1">
                <a:solidFill>
                  <a:srgbClr val="FF0000"/>
                </a:solidFill>
              </a:rPr>
              <a:t>openssl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genrsa</a:t>
            </a:r>
            <a:r>
              <a:rPr lang="en-US" dirty="0">
                <a:solidFill>
                  <a:srgbClr val="FF0000"/>
                </a:solidFill>
              </a:rPr>
              <a:t> -out </a:t>
            </a:r>
            <a:r>
              <a:rPr lang="en-US" dirty="0" err="1">
                <a:solidFill>
                  <a:srgbClr val="FF0000"/>
                </a:solidFill>
              </a:rPr>
              <a:t>ca.key</a:t>
            </a:r>
            <a:r>
              <a:rPr lang="en-US" dirty="0">
                <a:solidFill>
                  <a:srgbClr val="FF0000"/>
                </a:solidFill>
              </a:rPr>
              <a:t> 2048</a:t>
            </a:r>
            <a:endParaRPr lang="en-GB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 certificate</a:t>
            </a:r>
            <a:endParaRPr lang="en-GB" dirty="0"/>
          </a:p>
          <a:p>
            <a:r>
              <a:rPr lang="en-US" dirty="0" err="1">
                <a:solidFill>
                  <a:srgbClr val="FF0000"/>
                </a:solidFill>
              </a:rPr>
              <a:t>openssl</a:t>
            </a:r>
            <a:r>
              <a:rPr lang="en-US" dirty="0">
                <a:solidFill>
                  <a:srgbClr val="FF0000"/>
                </a:solidFill>
              </a:rPr>
              <a:t> req -x509 -new -nodes -key </a:t>
            </a:r>
            <a:r>
              <a:rPr lang="en-US" dirty="0" err="1">
                <a:solidFill>
                  <a:srgbClr val="FF0000"/>
                </a:solidFill>
              </a:rPr>
              <a:t>ca.key</a:t>
            </a:r>
            <a:r>
              <a:rPr lang="en-US" dirty="0">
                <a:solidFill>
                  <a:srgbClr val="FF0000"/>
                </a:solidFill>
              </a:rPr>
              <a:t> -sha256 -days 3650 -out ca.crt</a:t>
            </a:r>
            <a:endParaRPr lang="en-GB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Server key</a:t>
            </a:r>
            <a:endParaRPr lang="en-GB" dirty="0"/>
          </a:p>
          <a:p>
            <a:r>
              <a:rPr lang="en-US" dirty="0" err="1">
                <a:solidFill>
                  <a:srgbClr val="FF0000"/>
                </a:solidFill>
              </a:rPr>
              <a:t>openssl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genrsa</a:t>
            </a:r>
            <a:r>
              <a:rPr lang="en-US" dirty="0">
                <a:solidFill>
                  <a:srgbClr val="FF0000"/>
                </a:solidFill>
              </a:rPr>
              <a:t> -out </a:t>
            </a:r>
            <a:r>
              <a:rPr lang="en-US" dirty="0" err="1">
                <a:solidFill>
                  <a:srgbClr val="FF0000"/>
                </a:solidFill>
              </a:rPr>
              <a:t>server.key</a:t>
            </a:r>
            <a:r>
              <a:rPr lang="en-US" dirty="0">
                <a:solidFill>
                  <a:srgbClr val="FF0000"/>
                </a:solidFill>
              </a:rPr>
              <a:t> 2048</a:t>
            </a:r>
            <a:endParaRPr lang="en-GB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CSR (Certificate signing request)</a:t>
            </a:r>
            <a:endParaRPr lang="en-GB" dirty="0"/>
          </a:p>
          <a:p>
            <a:r>
              <a:rPr lang="en-US" dirty="0" err="1">
                <a:solidFill>
                  <a:srgbClr val="FF0000"/>
                </a:solidFill>
              </a:rPr>
              <a:t>openssl</a:t>
            </a:r>
            <a:r>
              <a:rPr lang="en-US" dirty="0">
                <a:solidFill>
                  <a:srgbClr val="FF0000"/>
                </a:solidFill>
              </a:rPr>
              <a:t> req -new -key </a:t>
            </a:r>
            <a:r>
              <a:rPr lang="en-US" dirty="0" err="1">
                <a:solidFill>
                  <a:srgbClr val="FF0000"/>
                </a:solidFill>
              </a:rPr>
              <a:t>server.key</a:t>
            </a:r>
            <a:r>
              <a:rPr lang="en-US" dirty="0">
                <a:solidFill>
                  <a:srgbClr val="FF0000"/>
                </a:solidFill>
              </a:rPr>
              <a:t> -out </a:t>
            </a:r>
            <a:r>
              <a:rPr lang="en-US" dirty="0" err="1">
                <a:solidFill>
                  <a:srgbClr val="FF0000"/>
                </a:solidFill>
              </a:rPr>
              <a:t>server.csr</a:t>
            </a:r>
            <a:endParaRPr lang="en-GB" dirty="0">
              <a:solidFill>
                <a:srgbClr val="FF0000"/>
              </a:solidFill>
            </a:endParaRPr>
          </a:p>
          <a:p>
            <a:r>
              <a:rPr lang="en-US" i="1" dirty="0"/>
              <a:t>(Lưu ý: </a:t>
            </a:r>
            <a:r>
              <a:rPr lang="en-US" i="1" dirty="0" err="1"/>
              <a:t>khi</a:t>
            </a:r>
            <a:r>
              <a:rPr lang="en-US" i="1" dirty="0"/>
              <a:t> </a:t>
            </a:r>
            <a:r>
              <a:rPr lang="en-US" i="1" dirty="0" err="1"/>
              <a:t>nhập</a:t>
            </a:r>
            <a:r>
              <a:rPr lang="en-US" i="1" dirty="0"/>
              <a:t> CN </a:t>
            </a:r>
            <a:r>
              <a:rPr lang="en-US" i="1" dirty="0" err="1"/>
              <a:t>thì</a:t>
            </a:r>
            <a:r>
              <a:rPr lang="en-US" i="1" dirty="0"/>
              <a:t> </a:t>
            </a:r>
            <a:r>
              <a:rPr lang="en-US" i="1" dirty="0" err="1"/>
              <a:t>nhập</a:t>
            </a:r>
            <a:r>
              <a:rPr lang="en-US" i="1" dirty="0"/>
              <a:t> domain name </a:t>
            </a:r>
            <a:r>
              <a:rPr lang="en-US" i="1" dirty="0" err="1"/>
              <a:t>hoặc</a:t>
            </a:r>
            <a:r>
              <a:rPr lang="en-US" i="1" dirty="0"/>
              <a:t> </a:t>
            </a:r>
            <a:r>
              <a:rPr lang="en-US" i="1" dirty="0" err="1"/>
              <a:t>ip</a:t>
            </a:r>
            <a:r>
              <a:rPr lang="en-US" i="1" dirty="0"/>
              <a:t> </a:t>
            </a:r>
            <a:r>
              <a:rPr lang="en-US" i="1" dirty="0" err="1"/>
              <a:t>của</a:t>
            </a:r>
            <a:r>
              <a:rPr lang="en-US" i="1" dirty="0"/>
              <a:t> server)</a:t>
            </a:r>
            <a:endParaRPr lang="en-GB" i="1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6B47B3-D02B-5521-2982-7AE1DB9D6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74" y="1204903"/>
            <a:ext cx="2780663" cy="427794"/>
          </a:xfrm>
          <a:prstGeom prst="rect">
            <a:avLst/>
          </a:prstGeom>
        </p:spPr>
      </p:pic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840A13E-FA47-E34D-62F7-2F616ABD85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t="38997" r="46477" b="21375"/>
          <a:stretch>
            <a:fillRect/>
          </a:stretch>
        </p:blipFill>
        <p:spPr>
          <a:xfrm>
            <a:off x="409009" y="5316273"/>
            <a:ext cx="5733856" cy="14123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60BA75-31B4-7612-2515-589AAB9B01FE}"/>
              </a:ext>
            </a:extLst>
          </p:cNvPr>
          <p:cNvSpPr txBox="1"/>
          <p:nvPr/>
        </p:nvSpPr>
        <p:spPr>
          <a:xfrm>
            <a:off x="6394712" y="835571"/>
            <a:ext cx="4816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 (Body)"/>
              </a:rPr>
              <a:t>B7: </a:t>
            </a:r>
            <a:r>
              <a:rPr lang="vi-VN" dirty="0">
                <a:latin typeface="Calibri (Body)"/>
              </a:rPr>
              <a:t>Tạo file san.cnf (cần thiết để trình duyệt có thể trust được cert)</a:t>
            </a:r>
            <a:endParaRPr lang="en-GB" dirty="0">
              <a:latin typeface="Calibri (Body)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DC454F6-2CB9-84F1-8450-5206B9BD1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274" y="1481902"/>
            <a:ext cx="3339548" cy="359865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62ADF1-8D96-737A-E24B-6BCE52A9091F}"/>
              </a:ext>
            </a:extLst>
          </p:cNvPr>
          <p:cNvSpPr/>
          <p:nvPr/>
        </p:nvSpPr>
        <p:spPr>
          <a:xfrm>
            <a:off x="4247860" y="6237295"/>
            <a:ext cx="1311965" cy="2464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42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43DB5-A014-4381-BB9B-E43E95E2B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AD39B6-452C-BB0A-7524-61683AEE16B3}"/>
              </a:ext>
            </a:extLst>
          </p:cNvPr>
          <p:cNvSpPr txBox="1"/>
          <p:nvPr/>
        </p:nvSpPr>
        <p:spPr>
          <a:xfrm>
            <a:off x="356049" y="287057"/>
            <a:ext cx="5308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5. Https Servers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9A9CB4-D8E0-9CF4-A75E-B85899AC3CB8}"/>
              </a:ext>
            </a:extLst>
          </p:cNvPr>
          <p:cNvCxnSpPr>
            <a:cxnSpLocks/>
          </p:cNvCxnSpPr>
          <p:nvPr/>
        </p:nvCxnSpPr>
        <p:spPr>
          <a:xfrm>
            <a:off x="0" y="748722"/>
            <a:ext cx="24847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92D29A5-A7F5-0995-A087-082CE02E955A}"/>
              </a:ext>
            </a:extLst>
          </p:cNvPr>
          <p:cNvSpPr txBox="1"/>
          <p:nvPr/>
        </p:nvSpPr>
        <p:spPr>
          <a:xfrm>
            <a:off x="515004" y="881031"/>
            <a:ext cx="4990463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dirty="0">
                <a:latin typeface="Calibri (Body)"/>
                <a:cs typeface="Times New Roman" panose="02020603050405020304" pitchFamily="18" charset="0"/>
              </a:rPr>
              <a:t>Server certificate được CA ký</a:t>
            </a:r>
            <a:endParaRPr lang="en-GB" dirty="0">
              <a:latin typeface="Calibri (Body)"/>
              <a:cs typeface="Times New Roman" panose="02020603050405020304" pitchFamily="18" charset="0"/>
            </a:endParaRPr>
          </a:p>
          <a:p>
            <a:pPr algn="just"/>
            <a:r>
              <a:rPr lang="en-US" dirty="0" err="1">
                <a:solidFill>
                  <a:srgbClr val="FF0000"/>
                </a:solidFill>
                <a:latin typeface="Calibri (Body)"/>
                <a:cs typeface="Times New Roman"/>
              </a:rPr>
              <a:t>openssl</a:t>
            </a:r>
            <a:r>
              <a:rPr lang="en-US" dirty="0">
                <a:solidFill>
                  <a:srgbClr val="FF0000"/>
                </a:solidFill>
                <a:latin typeface="Calibri (Body)"/>
                <a:cs typeface="Times New Roman"/>
              </a:rPr>
              <a:t> x509 -req -in </a:t>
            </a:r>
            <a:r>
              <a:rPr lang="en-US" dirty="0" err="1">
                <a:solidFill>
                  <a:srgbClr val="FF0000"/>
                </a:solidFill>
                <a:latin typeface="Calibri (Body)"/>
                <a:cs typeface="Times New Roman"/>
              </a:rPr>
              <a:t>server.csr</a:t>
            </a:r>
            <a:r>
              <a:rPr lang="en-US" dirty="0">
                <a:solidFill>
                  <a:srgbClr val="FF0000"/>
                </a:solidFill>
                <a:latin typeface="Calibri (Body)"/>
                <a:cs typeface="Times New Roman"/>
              </a:rPr>
              <a:t> -CA ca.crt -</a:t>
            </a:r>
            <a:r>
              <a:rPr lang="en-US" dirty="0" err="1">
                <a:solidFill>
                  <a:srgbClr val="FF0000"/>
                </a:solidFill>
                <a:latin typeface="Calibri (Body)"/>
                <a:cs typeface="Times New Roman"/>
              </a:rPr>
              <a:t>CAkey</a:t>
            </a:r>
            <a:r>
              <a:rPr lang="en-US" dirty="0">
                <a:solidFill>
                  <a:srgbClr val="FF0000"/>
                </a:solidFill>
                <a:latin typeface="Calibri (Body)"/>
                <a:cs typeface="Times New Roman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alibri (Body)"/>
                <a:cs typeface="Times New Roman"/>
              </a:rPr>
              <a:t>ca.key</a:t>
            </a:r>
            <a:r>
              <a:rPr lang="en-US" dirty="0">
                <a:solidFill>
                  <a:srgbClr val="FF0000"/>
                </a:solidFill>
                <a:latin typeface="Calibri (Body)"/>
                <a:cs typeface="Times New Roman"/>
              </a:rPr>
              <a:t> -</a:t>
            </a:r>
            <a:r>
              <a:rPr lang="en-US" dirty="0" err="1">
                <a:solidFill>
                  <a:srgbClr val="FF0000"/>
                </a:solidFill>
                <a:latin typeface="Calibri (Body)"/>
                <a:cs typeface="Times New Roman"/>
              </a:rPr>
              <a:t>CAcreateserial</a:t>
            </a:r>
            <a:r>
              <a:rPr lang="en-US" dirty="0">
                <a:solidFill>
                  <a:srgbClr val="FF0000"/>
                </a:solidFill>
                <a:latin typeface="Calibri (Body)"/>
                <a:cs typeface="Times New Roman"/>
              </a:rPr>
              <a:t> -out server.crt -days 365 -sha256 -</a:t>
            </a:r>
            <a:r>
              <a:rPr lang="en-US" dirty="0" err="1">
                <a:solidFill>
                  <a:srgbClr val="FF0000"/>
                </a:solidFill>
                <a:latin typeface="Calibri (Body)"/>
                <a:cs typeface="Times New Roman"/>
              </a:rPr>
              <a:t>extfile</a:t>
            </a:r>
            <a:r>
              <a:rPr lang="en-US" dirty="0">
                <a:solidFill>
                  <a:srgbClr val="FF0000"/>
                </a:solidFill>
                <a:latin typeface="Calibri (Body)"/>
                <a:cs typeface="Times New Roman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alibri (Body)"/>
                <a:cs typeface="Times New Roman"/>
              </a:rPr>
              <a:t>san.cnf</a:t>
            </a:r>
            <a:r>
              <a:rPr lang="en-US" dirty="0">
                <a:solidFill>
                  <a:srgbClr val="FF0000"/>
                </a:solidFill>
                <a:latin typeface="Calibri (Body)"/>
                <a:cs typeface="Times New Roman"/>
              </a:rPr>
              <a:t> -extensions v3_req</a:t>
            </a:r>
          </a:p>
          <a:p>
            <a:pPr algn="just"/>
            <a:endParaRPr lang="en-US" dirty="0">
              <a:latin typeface="Calibri (Body)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Calibri (Body)"/>
                <a:cs typeface="Times New Roman" panose="02020603050405020304" pitchFamily="18" charset="0"/>
              </a:rPr>
              <a:t>=&gt; </a:t>
            </a:r>
            <a:r>
              <a:rPr lang="vi-VN" dirty="0">
                <a:latin typeface="Calibri (Body)"/>
                <a:cs typeface="Times New Roman" panose="02020603050405020304" pitchFamily="18" charset="0"/>
              </a:rPr>
              <a:t>Các file cuối cùng được tạo bao gồm</a:t>
            </a:r>
            <a:endParaRPr lang="en-GB" dirty="0">
              <a:latin typeface="Calibri (Body)"/>
              <a:cs typeface="Times New Roman" panose="02020603050405020304" pitchFamily="18" charset="0"/>
            </a:endParaRPr>
          </a:p>
          <a:p>
            <a:pPr algn="just"/>
            <a:endParaRPr lang="en-GB" dirty="0">
              <a:latin typeface="Calibri (Body)"/>
              <a:cs typeface="Times New Roman" panose="02020603050405020304" pitchFamily="18" charset="0"/>
            </a:endParaRPr>
          </a:p>
          <a:p>
            <a:pPr algn="just"/>
            <a:endParaRPr lang="en-GB" dirty="0">
              <a:latin typeface="Calibri (Body)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13CAC4-536F-D098-9D5C-5BFA691A4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956" y="2701330"/>
            <a:ext cx="2575228" cy="26676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6B77D9-A157-FB58-0D2D-7D67031A3B3B}"/>
              </a:ext>
            </a:extLst>
          </p:cNvPr>
          <p:cNvSpPr txBox="1"/>
          <p:nvPr/>
        </p:nvSpPr>
        <p:spPr>
          <a:xfrm>
            <a:off x="6463967" y="881031"/>
            <a:ext cx="3976095" cy="423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spcAft>
                <a:spcPts val="600"/>
              </a:spcAft>
            </a:pPr>
            <a:r>
              <a:rPr lang="en-US" kern="100" dirty="0">
                <a:latin typeface="Calibri (Body)"/>
                <a:ea typeface="Aptos" panose="020B0004020202020204" pitchFamily="34" charset="0"/>
                <a:cs typeface="Times New Roman" panose="02020603050405020304" pitchFamily="18" charset="0"/>
              </a:rPr>
              <a:t>B8: </a:t>
            </a:r>
            <a:r>
              <a:rPr lang="en-US" sz="1800" kern="100" dirty="0">
                <a:effectLst/>
                <a:latin typeface="Calibri (Body)"/>
                <a:ea typeface="Aptos" panose="020B0004020202020204" pitchFamily="34" charset="0"/>
                <a:cs typeface="Times New Roman" panose="02020603050405020304" pitchFamily="18" charset="0"/>
              </a:rPr>
              <a:t>Add ca.crt </a:t>
            </a:r>
            <a:r>
              <a:rPr lang="en-US" sz="1800" kern="100" dirty="0" err="1">
                <a:effectLst/>
                <a:latin typeface="Calibri (Body)"/>
                <a:ea typeface="Aptos" panose="020B000402020202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kern="100" dirty="0">
                <a:effectLst/>
                <a:latin typeface="Calibri (Body)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 (Body)"/>
                <a:ea typeface="Aptos" panose="020B0004020202020204" pitchFamily="34" charset="0"/>
                <a:cs typeface="Times New Roman" panose="02020603050405020304" pitchFamily="18" charset="0"/>
              </a:rPr>
              <a:t>trình</a:t>
            </a:r>
            <a:r>
              <a:rPr lang="en-US" sz="1800" kern="100" dirty="0">
                <a:effectLst/>
                <a:latin typeface="Calibri (Body)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 (Body)"/>
                <a:ea typeface="Aptos" panose="020B0004020202020204" pitchFamily="34" charset="0"/>
                <a:cs typeface="Times New Roman" panose="02020603050405020304" pitchFamily="18" charset="0"/>
              </a:rPr>
              <a:t>duyệt</a:t>
            </a:r>
            <a:endParaRPr lang="en-GB" sz="1800" kern="100" dirty="0">
              <a:effectLst/>
              <a:latin typeface="Calibri (Body)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D35B0ED-B388-8A67-7676-44A0F15CB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384" y="1397114"/>
            <a:ext cx="4556540" cy="379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19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9293A-10CA-E2C0-0653-E92B50AF3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00104-A67C-2A4A-4AFA-C7FE6BBA0701}"/>
              </a:ext>
            </a:extLst>
          </p:cNvPr>
          <p:cNvSpPr txBox="1"/>
          <p:nvPr/>
        </p:nvSpPr>
        <p:spPr>
          <a:xfrm>
            <a:off x="356049" y="287057"/>
            <a:ext cx="5308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5. Https Servers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88F9772-832C-CBF5-C08F-925FBAC8574E}"/>
              </a:ext>
            </a:extLst>
          </p:cNvPr>
          <p:cNvCxnSpPr>
            <a:cxnSpLocks/>
          </p:cNvCxnSpPr>
          <p:nvPr/>
        </p:nvCxnSpPr>
        <p:spPr>
          <a:xfrm>
            <a:off x="0" y="748722"/>
            <a:ext cx="24847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1E56317-0D53-EED8-0B0D-5AED7CC6C777}"/>
              </a:ext>
            </a:extLst>
          </p:cNvPr>
          <p:cNvSpPr txBox="1"/>
          <p:nvPr/>
        </p:nvSpPr>
        <p:spPr>
          <a:xfrm>
            <a:off x="356049" y="957924"/>
            <a:ext cx="4990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B9: </a:t>
            </a:r>
            <a:r>
              <a:rPr lang="en-US" dirty="0"/>
              <a:t>Sửa cert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mdns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domain </a:t>
            </a:r>
            <a:r>
              <a:rPr lang="en-US" dirty="0" err="1"/>
              <a:t>culi.local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475BEA-CCFE-BEBF-6B61-B5893AE359A7}"/>
              </a:ext>
            </a:extLst>
          </p:cNvPr>
          <p:cNvSpPr txBox="1"/>
          <p:nvPr/>
        </p:nvSpPr>
        <p:spPr>
          <a:xfrm>
            <a:off x="6553380" y="957924"/>
            <a:ext cx="4990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B10: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duyệt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kỳ</a:t>
            </a:r>
            <a:r>
              <a:rPr lang="en-US" dirty="0"/>
              <a:t>,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chorme</a:t>
            </a:r>
            <a:r>
              <a:rPr lang="en-US" dirty="0"/>
              <a:t> </a:t>
            </a:r>
            <a:r>
              <a:rPr lang="en-US" dirty="0" err="1"/>
              <a:t>gõ</a:t>
            </a:r>
            <a:r>
              <a:rPr lang="en-US" dirty="0"/>
              <a:t> URL: https://culi.local </a:t>
            </a:r>
            <a:endParaRPr lang="en-GB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08D96C3-D5EF-A0BC-3FBE-69649F167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511" y="1947780"/>
            <a:ext cx="5238584" cy="169806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AB06128-C386-33ED-3E73-B4EC36E77AEB}"/>
              </a:ext>
            </a:extLst>
          </p:cNvPr>
          <p:cNvGrpSpPr/>
          <p:nvPr/>
        </p:nvGrpSpPr>
        <p:grpSpPr>
          <a:xfrm>
            <a:off x="356049" y="1604255"/>
            <a:ext cx="6014819" cy="5039533"/>
            <a:chOff x="251908" y="1412632"/>
            <a:chExt cx="6014819" cy="503953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BFB911-3F1D-23DF-6F5E-0DD2270E1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908" y="1412632"/>
              <a:ext cx="5930984" cy="503953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1D0D18-C3D6-CC6B-69DB-9D62D46C0F35}"/>
                </a:ext>
              </a:extLst>
            </p:cNvPr>
            <p:cNvSpPr/>
            <p:nvPr/>
          </p:nvSpPr>
          <p:spPr>
            <a:xfrm>
              <a:off x="3800723" y="2610115"/>
              <a:ext cx="2170706" cy="4450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726F6B2-0FEB-0A4E-6B63-17C881BF24B8}"/>
                </a:ext>
              </a:extLst>
            </p:cNvPr>
            <p:cNvSpPr/>
            <p:nvPr/>
          </p:nvSpPr>
          <p:spPr>
            <a:xfrm>
              <a:off x="4096021" y="3357742"/>
              <a:ext cx="2170706" cy="4450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664E3EB-3B08-194B-0569-8F6FAB027391}"/>
                </a:ext>
              </a:extLst>
            </p:cNvPr>
            <p:cNvSpPr/>
            <p:nvPr/>
          </p:nvSpPr>
          <p:spPr>
            <a:xfrm>
              <a:off x="535162" y="4130344"/>
              <a:ext cx="2170706" cy="4450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5425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96659-AD9F-ED69-37D1-B2633D9FA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BCC694-B870-ADC6-AAC3-C89BCF1FFA2A}"/>
              </a:ext>
            </a:extLst>
          </p:cNvPr>
          <p:cNvSpPr txBox="1"/>
          <p:nvPr/>
        </p:nvSpPr>
        <p:spPr>
          <a:xfrm>
            <a:off x="356050" y="287057"/>
            <a:ext cx="5308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6. Local control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C04231C-E34C-2BD6-32FF-E47FD81E06FC}"/>
              </a:ext>
            </a:extLst>
          </p:cNvPr>
          <p:cNvCxnSpPr>
            <a:cxnSpLocks/>
          </p:cNvCxnSpPr>
          <p:nvPr/>
        </p:nvCxnSpPr>
        <p:spPr>
          <a:xfrm>
            <a:off x="0" y="748722"/>
            <a:ext cx="24092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4A5AAA9-E971-048D-3B1C-D30766F344DD}"/>
              </a:ext>
            </a:extLst>
          </p:cNvPr>
          <p:cNvSpPr txBox="1"/>
          <p:nvPr/>
        </p:nvSpPr>
        <p:spPr>
          <a:xfrm>
            <a:off x="731970" y="1025721"/>
            <a:ext cx="5800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B1: </a:t>
            </a:r>
            <a:r>
              <a:rPr lang="en-US" err="1"/>
              <a:t>Thêm</a:t>
            </a:r>
            <a:r>
              <a:rPr lang="en-US"/>
              <a:t> component </a:t>
            </a:r>
            <a:r>
              <a:rPr lang="en-US" err="1"/>
              <a:t>này</a:t>
            </a:r>
            <a:r>
              <a:rPr lang="en-US"/>
              <a:t> </a:t>
            </a:r>
            <a:r>
              <a:rPr lang="en-US" err="1"/>
              <a:t>vào</a:t>
            </a:r>
            <a:r>
              <a:rPr lang="en-US"/>
              <a:t> CMakeList.txt (main/)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581395-5E17-918E-CB88-3272C651079C}"/>
              </a:ext>
            </a:extLst>
          </p:cNvPr>
          <p:cNvSpPr txBox="1"/>
          <p:nvPr/>
        </p:nvSpPr>
        <p:spPr>
          <a:xfrm>
            <a:off x="729740" y="2773152"/>
            <a:ext cx="9961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B2: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chứng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example </a:t>
            </a:r>
            <a:r>
              <a:rPr lang="en-US" dirty="0" err="1"/>
              <a:t>esp_local_control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main/certificate </a:t>
            </a:r>
            <a:r>
              <a:rPr lang="en-US" dirty="0" err="1"/>
              <a:t>của</a:t>
            </a:r>
            <a:r>
              <a:rPr lang="en-US" dirty="0"/>
              <a:t> project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F6A45F-9E65-60BB-8C52-CA8769FE9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117" y="1392863"/>
            <a:ext cx="9954851" cy="9130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ACBDB4-0726-68B6-5B5E-DCCB6B652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117" y="3225176"/>
            <a:ext cx="3627499" cy="31788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DBDC07-063C-DE4D-1A28-6E71DA698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413" y="3141542"/>
            <a:ext cx="3611990" cy="3259299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77C1954D-E43C-4BF3-C05C-8D1F97CB3D7A}"/>
              </a:ext>
            </a:extLst>
          </p:cNvPr>
          <p:cNvSpPr/>
          <p:nvPr/>
        </p:nvSpPr>
        <p:spPr>
          <a:xfrm>
            <a:off x="5092837" y="4585946"/>
            <a:ext cx="1542553" cy="3737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83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5A1A0-DAFF-9E13-65E6-535B1B9AC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26CD05-9A92-CA76-946B-483A05394CAF}"/>
              </a:ext>
            </a:extLst>
          </p:cNvPr>
          <p:cNvSpPr txBox="1"/>
          <p:nvPr/>
        </p:nvSpPr>
        <p:spPr>
          <a:xfrm>
            <a:off x="356050" y="287057"/>
            <a:ext cx="5308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6. Local control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894FE8-97A7-7645-63C7-4F2CA613DD94}"/>
              </a:ext>
            </a:extLst>
          </p:cNvPr>
          <p:cNvCxnSpPr>
            <a:cxnSpLocks/>
          </p:cNvCxnSpPr>
          <p:nvPr/>
        </p:nvCxnSpPr>
        <p:spPr>
          <a:xfrm>
            <a:off x="0" y="748722"/>
            <a:ext cx="24092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79CF065-3746-5455-AD44-491A5EDA653F}"/>
              </a:ext>
            </a:extLst>
          </p:cNvPr>
          <p:cNvSpPr txBox="1"/>
          <p:nvPr/>
        </p:nvSpPr>
        <p:spPr>
          <a:xfrm>
            <a:off x="1090171" y="942087"/>
            <a:ext cx="956522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dirty="0"/>
              <a:t>B3: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code </a:t>
            </a:r>
            <a:r>
              <a:rPr lang="en-US" dirty="0" err="1"/>
              <a:t>từ</a:t>
            </a:r>
            <a:r>
              <a:rPr lang="en-US" dirty="0"/>
              <a:t> example </a:t>
            </a:r>
            <a:r>
              <a:rPr lang="en-US" dirty="0" err="1"/>
              <a:t>local_control</a:t>
            </a:r>
            <a:r>
              <a:rPr lang="en-US" dirty="0"/>
              <a:t>/main/</a:t>
            </a:r>
            <a:r>
              <a:rPr lang="en-US" dirty="0" err="1"/>
              <a:t>app_main.c</a:t>
            </a:r>
            <a:r>
              <a:rPr lang="en-US" dirty="0"/>
              <a:t>,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file </a:t>
            </a:r>
            <a:r>
              <a:rPr lang="en-US" dirty="0" err="1"/>
              <a:t>main.c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project</a:t>
            </a:r>
            <a:endParaRPr lang="vi-VN"/>
          </a:p>
          <a:p>
            <a:pPr algn="just"/>
            <a:r>
              <a:rPr lang="en-US" dirty="0" err="1"/>
              <a:t>Đảm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wifi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local control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. Sửa </a:t>
            </a:r>
            <a:r>
              <a:rPr lang="en-US" dirty="0" err="1"/>
              <a:t>ssid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password.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AAE14F-2798-C645-31DB-9C4AA6F9E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362" y="1588418"/>
            <a:ext cx="4229690" cy="28769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D9DE1D-B08B-149D-3AC9-1F741122ADEE}"/>
              </a:ext>
            </a:extLst>
          </p:cNvPr>
          <p:cNvSpPr txBox="1"/>
          <p:nvPr/>
        </p:nvSpPr>
        <p:spPr>
          <a:xfrm>
            <a:off x="1090171" y="4566544"/>
            <a:ext cx="6963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B4: Build, flash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,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esp32-c3 </a:t>
            </a:r>
            <a:r>
              <a:rPr lang="en-US" dirty="0" err="1"/>
              <a:t>đã</a:t>
            </a:r>
            <a:r>
              <a:rPr lang="en-US" dirty="0"/>
              <a:t> 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internet.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BEA425-13A8-FB63-3140-EDDD45E57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327" y="1586739"/>
            <a:ext cx="3515216" cy="5239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2F5A6A-00A0-F59D-D667-DAC9A138E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216" y="5120686"/>
            <a:ext cx="6325483" cy="5048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699411-6C95-946B-A596-57F99D807EB9}"/>
              </a:ext>
            </a:extLst>
          </p:cNvPr>
          <p:cNvSpPr txBox="1"/>
          <p:nvPr/>
        </p:nvSpPr>
        <p:spPr>
          <a:xfrm>
            <a:off x="1090171" y="5795735"/>
            <a:ext cx="11451638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B5: </a:t>
            </a:r>
            <a:r>
              <a:rPr lang="en-US" dirty="0" err="1"/>
              <a:t>Mở</a:t>
            </a:r>
            <a:r>
              <a:rPr lang="en-US" dirty="0"/>
              <a:t> example </a:t>
            </a:r>
            <a:r>
              <a:rPr lang="en-US" dirty="0" err="1"/>
              <a:t>esp_local_control</a:t>
            </a:r>
            <a:r>
              <a:rPr lang="en-US" dirty="0"/>
              <a:t> </a:t>
            </a:r>
            <a:r>
              <a:rPr lang="en-US" dirty="0" err="1"/>
              <a:t>nằm</a:t>
            </a:r>
            <a:r>
              <a:rPr lang="en-US" dirty="0"/>
              <a:t> ở …</a:t>
            </a:r>
            <a:r>
              <a:rPr lang="en-US" dirty="0" err="1"/>
              <a:t>esp</a:t>
            </a:r>
            <a:r>
              <a:rPr lang="en-US" dirty="0"/>
              <a:t>\v5.5.1\</a:t>
            </a:r>
            <a:r>
              <a:rPr lang="en-US" dirty="0" err="1"/>
              <a:t>esp-idf</a:t>
            </a:r>
            <a:r>
              <a:rPr lang="en-US" dirty="0"/>
              <a:t>\examples\protocols\</a:t>
            </a:r>
            <a:r>
              <a:rPr lang="en-US" dirty="0" err="1"/>
              <a:t>esp_local_ctrl</a:t>
            </a:r>
            <a:endParaRPr lang="en-US" dirty="0"/>
          </a:p>
          <a:p>
            <a:r>
              <a:rPr lang="en-US" dirty="0" err="1"/>
              <a:t>Mở</a:t>
            </a:r>
            <a:r>
              <a:rPr lang="en-US" dirty="0"/>
              <a:t> terminal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/>
              <a:t>lệnh</a:t>
            </a:r>
            <a:endParaRPr lang="en-US" dirty="0"/>
          </a:p>
          <a:p>
            <a:r>
              <a:rPr lang="en-US" i="1" dirty="0"/>
              <a:t>python scripts/esp_local_ctrl.py --</a:t>
            </a:r>
            <a:r>
              <a:rPr lang="en-US" i="1" dirty="0" err="1"/>
              <a:t>sec_ver</a:t>
            </a:r>
            <a:r>
              <a:rPr lang="en-US" i="1" dirty="0"/>
              <a:t> 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174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80A69-C361-C0D2-B0E7-8DCCBDB0E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B886BC-E286-BA4C-DEF9-B38CF647C9BF}"/>
              </a:ext>
            </a:extLst>
          </p:cNvPr>
          <p:cNvSpPr txBox="1"/>
          <p:nvPr/>
        </p:nvSpPr>
        <p:spPr>
          <a:xfrm>
            <a:off x="356050" y="287057"/>
            <a:ext cx="5308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6. Local control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4609C8C-23F8-B5DB-A43B-E3DEA0D87656}"/>
              </a:ext>
            </a:extLst>
          </p:cNvPr>
          <p:cNvCxnSpPr>
            <a:cxnSpLocks/>
          </p:cNvCxnSpPr>
          <p:nvPr/>
        </p:nvCxnSpPr>
        <p:spPr>
          <a:xfrm>
            <a:off x="0" y="748722"/>
            <a:ext cx="24092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CA5C61B-D3E3-B138-5817-4A72B7CAA3CD}"/>
              </a:ext>
            </a:extLst>
          </p:cNvPr>
          <p:cNvSpPr txBox="1"/>
          <p:nvPr/>
        </p:nvSpPr>
        <p:spPr>
          <a:xfrm>
            <a:off x="396239" y="952583"/>
            <a:ext cx="10106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: esp32-c3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wifi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script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esp_local_control</a:t>
            </a:r>
            <a:endParaRPr lang="en-US" dirty="0"/>
          </a:p>
        </p:txBody>
      </p:sp>
      <p:pic>
        <p:nvPicPr>
          <p:cNvPr id="12" name="Video 10">
            <a:hlinkClick r:id="" action="ppaction://media"/>
            <a:extLst>
              <a:ext uri="{FF2B5EF4-FFF2-40B4-BE49-F238E27FC236}">
                <a16:creationId xmlns:a16="http://schemas.microsoft.com/office/drawing/2014/main" id="{149136DF-2812-D3DF-82BA-1D1FE700ED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1262" y="1525775"/>
            <a:ext cx="6955356" cy="3608187"/>
          </a:xfrm>
          <a:prstGeom prst="rect">
            <a:avLst/>
          </a:prstGeom>
        </p:spPr>
      </p:pic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ADB75D87-1AC0-BE3A-EA53-25932BBF1D3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 l="16422" r="13190"/>
          <a:stretch>
            <a:fillRect/>
          </a:stretch>
        </p:blipFill>
        <p:spPr>
          <a:xfrm>
            <a:off x="7436618" y="1572085"/>
            <a:ext cx="4412975" cy="351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57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86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85800" y="1295347"/>
            <a:ext cx="7279190" cy="75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7"/>
              </a:lnSpc>
            </a:pPr>
            <a:r>
              <a:rPr lang="en-US" sz="5334" err="1">
                <a:solidFill>
                  <a:srgbClr val="354259"/>
                </a:solidFill>
                <a:latin typeface="Arimo Bold"/>
              </a:rPr>
              <a:t>Nội</a:t>
            </a:r>
            <a:r>
              <a:rPr lang="en-US" sz="5334">
                <a:solidFill>
                  <a:srgbClr val="354259"/>
                </a:solidFill>
                <a:latin typeface="Arimo Bold"/>
              </a:rPr>
              <a:t> dung </a:t>
            </a:r>
            <a:r>
              <a:rPr lang="en-US" sz="5334" err="1">
                <a:solidFill>
                  <a:srgbClr val="354259"/>
                </a:solidFill>
                <a:latin typeface="Arimo Bold"/>
              </a:rPr>
              <a:t>báo</a:t>
            </a:r>
            <a:r>
              <a:rPr lang="en-US" sz="5334">
                <a:solidFill>
                  <a:srgbClr val="354259"/>
                </a:solidFill>
                <a:latin typeface="Arimo Bold"/>
              </a:rPr>
              <a:t> </a:t>
            </a:r>
            <a:r>
              <a:rPr lang="en-US" sz="5334" err="1">
                <a:solidFill>
                  <a:srgbClr val="354259"/>
                </a:solidFill>
                <a:latin typeface="Arimo Bold"/>
              </a:rPr>
              <a:t>cáo</a:t>
            </a:r>
            <a:endParaRPr lang="en-US" sz="5334">
              <a:solidFill>
                <a:srgbClr val="354259"/>
              </a:solidFill>
              <a:latin typeface="Arimo Bold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1295351" y="2365513"/>
            <a:ext cx="0" cy="3498573"/>
          </a:xfrm>
          <a:prstGeom prst="line">
            <a:avLst/>
          </a:prstGeom>
          <a:ln w="133350" cap="flat">
            <a:solidFill>
              <a:srgbClr val="35425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 sz="1200"/>
          </a:p>
        </p:txBody>
      </p:sp>
      <p:sp>
        <p:nvSpPr>
          <p:cNvPr id="6" name="TextBox 6"/>
          <p:cNvSpPr txBox="1"/>
          <p:nvPr/>
        </p:nvSpPr>
        <p:spPr>
          <a:xfrm>
            <a:off x="3165495" y="2516941"/>
            <a:ext cx="6502589" cy="506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80"/>
              </a:lnSpc>
            </a:pPr>
            <a:endParaRPr lang="en-US" sz="2914">
              <a:solidFill>
                <a:srgbClr val="000000"/>
              </a:solidFill>
              <a:latin typeface="Nunito Sans Bo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685800" y="1295347"/>
            <a:ext cx="609551" cy="652410"/>
            <a:chOff x="0" y="-57150"/>
            <a:chExt cx="812800" cy="8699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5849D"/>
            </a:solidFill>
          </p:spPr>
          <p:txBody>
            <a:bodyPr/>
            <a:lstStyle/>
            <a:p>
              <a:endParaRPr lang="vi-VN" sz="120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333"/>
                </a:lnSpc>
              </a:pPr>
              <a:endParaRPr sz="1200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3188403" y="3578044"/>
            <a:ext cx="6602389" cy="506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80"/>
              </a:lnSpc>
            </a:pPr>
            <a:endParaRPr lang="en-US" sz="2914">
              <a:solidFill>
                <a:srgbClr val="000000"/>
              </a:solidFill>
              <a:latin typeface="Nunito Sans 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398C5D-AB44-41A6-B21D-342B91C3E7FB}"/>
              </a:ext>
            </a:extLst>
          </p:cNvPr>
          <p:cNvSpPr txBox="1"/>
          <p:nvPr/>
        </p:nvSpPr>
        <p:spPr>
          <a:xfrm>
            <a:off x="1777562" y="2206071"/>
            <a:ext cx="6889070" cy="3737946"/>
          </a:xfrm>
          <a:prstGeom prst="rect">
            <a:avLst/>
          </a:prstGeom>
          <a:noFill/>
        </p:spPr>
        <p:txBody>
          <a:bodyPr wrap="square" lIns="91440" tIns="45720" rIns="91440" bIns="45720" numCol="1" rtlCol="0" anchor="t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b="1" dirty="0" err="1">
                <a:latin typeface="Arimo Bold"/>
              </a:rPr>
              <a:t>Cấu</a:t>
            </a:r>
            <a:r>
              <a:rPr lang="en-US" sz="2000" b="1" dirty="0">
                <a:latin typeface="Arimo Bold"/>
              </a:rPr>
              <a:t> </a:t>
            </a:r>
            <a:r>
              <a:rPr lang="en-US" sz="2000" b="1" dirty="0" err="1">
                <a:latin typeface="Arimo Bold"/>
              </a:rPr>
              <a:t>trúc</a:t>
            </a:r>
            <a:r>
              <a:rPr lang="en-US" sz="2000" b="1" dirty="0">
                <a:latin typeface="Arimo Bold"/>
              </a:rPr>
              <a:t> </a:t>
            </a:r>
            <a:r>
              <a:rPr lang="en-US" sz="2000" b="1" dirty="0" err="1">
                <a:latin typeface="Arimo Bold"/>
              </a:rPr>
              <a:t>chung</a:t>
            </a:r>
            <a:endParaRPr lang="en-US" sz="2000" b="1" dirty="0">
              <a:latin typeface="Arimo Bold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b="1" dirty="0">
                <a:latin typeface="Arimo Bold"/>
              </a:rPr>
              <a:t>Light drivers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b="1" dirty="0">
                <a:latin typeface="Arimo Bold"/>
              </a:rPr>
              <a:t>Wi-fi Connection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b="1" dirty="0">
                <a:latin typeface="Arimo Bold"/>
              </a:rPr>
              <a:t>Network Config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b="1" dirty="0">
                <a:latin typeface="Arimo Bold"/>
              </a:rPr>
              <a:t>Https Servers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b="1" dirty="0">
                <a:latin typeface="Arimo Bold"/>
              </a:rPr>
              <a:t>Local Control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b="1" dirty="0" err="1">
                <a:latin typeface="Arimo Bold"/>
              </a:rPr>
              <a:t>Gatt</a:t>
            </a:r>
            <a:r>
              <a:rPr lang="en-US" sz="2000" b="1" dirty="0">
                <a:latin typeface="Arimo Bold"/>
              </a:rPr>
              <a:t> Server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000" b="1" dirty="0" err="1">
                <a:latin typeface="Arimo Bold"/>
              </a:rPr>
              <a:t>Kết</a:t>
            </a:r>
            <a:r>
              <a:rPr lang="en-US" sz="2000" b="1" dirty="0">
                <a:latin typeface="Arimo Bold"/>
              </a:rPr>
              <a:t> </a:t>
            </a:r>
            <a:r>
              <a:rPr lang="en-US" sz="2000" b="1" dirty="0" err="1">
                <a:latin typeface="Arimo Bold"/>
              </a:rPr>
              <a:t>luận</a:t>
            </a:r>
            <a:endParaRPr lang="en-US" sz="2000" b="1" dirty="0">
              <a:latin typeface="Arimo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BD5EB-91D4-6E9D-21AC-902840C51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006061-4E8E-46D0-ABDE-1B5778A77B1B}"/>
              </a:ext>
            </a:extLst>
          </p:cNvPr>
          <p:cNvSpPr txBox="1"/>
          <p:nvPr/>
        </p:nvSpPr>
        <p:spPr>
          <a:xfrm>
            <a:off x="356050" y="287057"/>
            <a:ext cx="5308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7. </a:t>
            </a:r>
            <a:r>
              <a:rPr lang="en-US" sz="2400" b="1" dirty="0" err="1">
                <a:solidFill>
                  <a:schemeClr val="accent5">
                    <a:lumMod val="50000"/>
                  </a:schemeClr>
                </a:solidFill>
              </a:rPr>
              <a:t>Gatt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 Server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F25C83C-932E-F806-1C4F-F25042379E63}"/>
              </a:ext>
            </a:extLst>
          </p:cNvPr>
          <p:cNvCxnSpPr>
            <a:cxnSpLocks/>
          </p:cNvCxnSpPr>
          <p:nvPr/>
        </p:nvCxnSpPr>
        <p:spPr>
          <a:xfrm>
            <a:off x="0" y="748722"/>
            <a:ext cx="217714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4936703-135A-15B4-9915-A5A79588B7F2}"/>
              </a:ext>
            </a:extLst>
          </p:cNvPr>
          <p:cNvSpPr txBox="1"/>
          <p:nvPr/>
        </p:nvSpPr>
        <p:spPr>
          <a:xfrm>
            <a:off x="1341570" y="924121"/>
            <a:ext cx="5800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B1: </a:t>
            </a:r>
            <a:r>
              <a:rPr lang="en-US" err="1"/>
              <a:t>Thêm</a:t>
            </a:r>
            <a:r>
              <a:rPr lang="en-US"/>
              <a:t> component </a:t>
            </a:r>
            <a:r>
              <a:rPr lang="en-US" err="1"/>
              <a:t>này</a:t>
            </a:r>
            <a:r>
              <a:rPr lang="en-US"/>
              <a:t> </a:t>
            </a:r>
            <a:r>
              <a:rPr lang="en-US" err="1"/>
              <a:t>vào</a:t>
            </a:r>
            <a:r>
              <a:rPr lang="en-US"/>
              <a:t> CMakeList.txt (main/)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44A2E5F-9016-0521-3566-45A9B12CC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883" y="1391306"/>
            <a:ext cx="8830907" cy="72400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E612518-C4D7-22B4-F896-3DB91FA6ADD9}"/>
              </a:ext>
            </a:extLst>
          </p:cNvPr>
          <p:cNvSpPr txBox="1"/>
          <p:nvPr/>
        </p:nvSpPr>
        <p:spPr>
          <a:xfrm>
            <a:off x="1341570" y="2188333"/>
            <a:ext cx="861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B2: </a:t>
            </a:r>
            <a:r>
              <a:rPr lang="en-US" err="1"/>
              <a:t>Vào</a:t>
            </a:r>
            <a:r>
              <a:rPr lang="en-US"/>
              <a:t> idf.py </a:t>
            </a:r>
            <a:r>
              <a:rPr lang="en-US" err="1"/>
              <a:t>menuconfig</a:t>
            </a:r>
            <a:r>
              <a:rPr lang="en-US"/>
              <a:t> </a:t>
            </a:r>
            <a:r>
              <a:rPr lang="en-US" err="1"/>
              <a:t>để</a:t>
            </a:r>
            <a:r>
              <a:rPr lang="en-US"/>
              <a:t> </a:t>
            </a:r>
            <a:r>
              <a:rPr lang="en-US" err="1"/>
              <a:t>cài</a:t>
            </a:r>
            <a:r>
              <a:rPr lang="en-US"/>
              <a:t> </a:t>
            </a:r>
            <a:r>
              <a:rPr lang="en-US" err="1"/>
              <a:t>đặt</a:t>
            </a:r>
            <a:r>
              <a:rPr lang="en-US"/>
              <a:t> </a:t>
            </a:r>
            <a:r>
              <a:rPr lang="en-US" err="1"/>
              <a:t>lại</a:t>
            </a:r>
            <a:r>
              <a:rPr lang="en-US"/>
              <a:t> 1 </a:t>
            </a:r>
            <a:r>
              <a:rPr lang="en-US" err="1"/>
              <a:t>số</a:t>
            </a:r>
            <a:r>
              <a:rPr lang="en-US"/>
              <a:t> </a:t>
            </a:r>
            <a:r>
              <a:rPr lang="en-US" err="1"/>
              <a:t>thay</a:t>
            </a:r>
            <a:r>
              <a:rPr lang="en-US"/>
              <a:t> </a:t>
            </a:r>
            <a:r>
              <a:rPr lang="en-US" err="1"/>
              <a:t>đổi</a:t>
            </a:r>
            <a:r>
              <a:rPr lang="en-US"/>
              <a:t> (Bluetooth)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89CD92D-39E0-9F7D-E7B7-2F0DFD14C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256" y="2905743"/>
            <a:ext cx="3131384" cy="161820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73E2AC5-3BBB-86C7-C204-1E0C6BFE7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9256" y="4847544"/>
            <a:ext cx="4281273" cy="175284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FDB9EFA-AAC8-C768-F9C9-8C43B972EC12}"/>
              </a:ext>
            </a:extLst>
          </p:cNvPr>
          <p:cNvSpPr txBox="1"/>
          <p:nvPr/>
        </p:nvSpPr>
        <p:spPr>
          <a:xfrm>
            <a:off x="1500883" y="2496590"/>
            <a:ext cx="861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Chuyển</a:t>
            </a:r>
            <a:r>
              <a:rPr lang="en-US"/>
              <a:t> </a:t>
            </a:r>
            <a:r>
              <a:rPr lang="en-US" err="1"/>
              <a:t>đổi</a:t>
            </a:r>
            <a:r>
              <a:rPr lang="en-US"/>
              <a:t> </a:t>
            </a:r>
            <a:r>
              <a:rPr lang="en-US" err="1"/>
              <a:t>từ</a:t>
            </a:r>
            <a:r>
              <a:rPr lang="en-US"/>
              <a:t> </a:t>
            </a:r>
            <a:r>
              <a:rPr lang="en-US" err="1"/>
              <a:t>NimBLE</a:t>
            </a:r>
            <a:r>
              <a:rPr lang="en-US"/>
              <a:t> sang </a:t>
            </a:r>
            <a:r>
              <a:rPr lang="en-US" err="1"/>
              <a:t>Bluedroid</a:t>
            </a:r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7D3AD7-F5E5-0DF8-213C-F156D04D7609}"/>
              </a:ext>
            </a:extLst>
          </p:cNvPr>
          <p:cNvSpPr txBox="1"/>
          <p:nvPr/>
        </p:nvSpPr>
        <p:spPr>
          <a:xfrm>
            <a:off x="1500883" y="4478212"/>
            <a:ext cx="861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Enable </a:t>
            </a:r>
            <a:r>
              <a:rPr lang="en-US" err="1"/>
              <a:t>tính</a:t>
            </a:r>
            <a:r>
              <a:rPr lang="en-US"/>
              <a:t> </a:t>
            </a:r>
            <a:r>
              <a:rPr lang="en-US" err="1"/>
              <a:t>năng</a:t>
            </a:r>
            <a:r>
              <a:rPr lang="en-US"/>
              <a:t> BLE 4.2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AE232C-B88F-D40E-0081-DC282DCCE326}"/>
              </a:ext>
            </a:extLst>
          </p:cNvPr>
          <p:cNvSpPr/>
          <p:nvPr/>
        </p:nvSpPr>
        <p:spPr>
          <a:xfrm>
            <a:off x="1924216" y="6292792"/>
            <a:ext cx="4358744" cy="1670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47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7562A-3103-BFDC-D4A7-364464470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8C75A6-1082-E2DB-ED1A-E7E9DC301780}"/>
              </a:ext>
            </a:extLst>
          </p:cNvPr>
          <p:cNvSpPr txBox="1"/>
          <p:nvPr/>
        </p:nvSpPr>
        <p:spPr>
          <a:xfrm>
            <a:off x="356050" y="287057"/>
            <a:ext cx="5308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</a:rPr>
              <a:t>7. </a:t>
            </a:r>
            <a:r>
              <a:rPr lang="en-US" sz="2400" b="1" err="1">
                <a:solidFill>
                  <a:schemeClr val="accent5">
                    <a:lumMod val="50000"/>
                  </a:schemeClr>
                </a:solidFill>
              </a:rPr>
              <a:t>Gatt</a:t>
            </a:r>
            <a:r>
              <a:rPr lang="en-US" sz="2400" b="1">
                <a:solidFill>
                  <a:schemeClr val="accent5">
                    <a:lumMod val="50000"/>
                  </a:schemeClr>
                </a:solidFill>
              </a:rPr>
              <a:t> Server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773706F-4A6F-8894-EF61-D255AE77A58C}"/>
              </a:ext>
            </a:extLst>
          </p:cNvPr>
          <p:cNvCxnSpPr>
            <a:cxnSpLocks/>
          </p:cNvCxnSpPr>
          <p:nvPr/>
        </p:nvCxnSpPr>
        <p:spPr>
          <a:xfrm>
            <a:off x="0" y="748722"/>
            <a:ext cx="217714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862F18F-77B2-A644-64A7-BB5477449B34}"/>
              </a:ext>
            </a:extLst>
          </p:cNvPr>
          <p:cNvSpPr txBox="1"/>
          <p:nvPr/>
        </p:nvSpPr>
        <p:spPr>
          <a:xfrm>
            <a:off x="356049" y="1025721"/>
            <a:ext cx="8039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B3: Thay </a:t>
            </a:r>
            <a:r>
              <a:rPr lang="en-US" err="1"/>
              <a:t>thế</a:t>
            </a:r>
            <a:r>
              <a:rPr lang="en-US"/>
              <a:t> code </a:t>
            </a:r>
            <a:r>
              <a:rPr lang="en-US" err="1"/>
              <a:t>trong</a:t>
            </a:r>
            <a:r>
              <a:rPr lang="en-US"/>
              <a:t> main </a:t>
            </a:r>
            <a:r>
              <a:rPr lang="en-US" err="1"/>
              <a:t>bằng</a:t>
            </a:r>
            <a:r>
              <a:rPr lang="en-US"/>
              <a:t> code </a:t>
            </a:r>
            <a:r>
              <a:rPr lang="en-US" err="1"/>
              <a:t>trong</a:t>
            </a:r>
            <a:r>
              <a:rPr lang="en-US"/>
              <a:t> example </a:t>
            </a:r>
            <a:r>
              <a:rPr lang="en-US" err="1"/>
              <a:t>gatt_server</a:t>
            </a:r>
            <a:r>
              <a:rPr lang="en-US"/>
              <a:t> (</a:t>
            </a:r>
            <a:r>
              <a:rPr lang="en-US" err="1"/>
              <a:t>chỉ</a:t>
            </a:r>
            <a:r>
              <a:rPr lang="en-US"/>
              <a:t> 1 file main)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C4453C-5A71-B8C2-0502-388112677907}"/>
              </a:ext>
            </a:extLst>
          </p:cNvPr>
          <p:cNvSpPr txBox="1"/>
          <p:nvPr/>
        </p:nvSpPr>
        <p:spPr>
          <a:xfrm>
            <a:off x="356049" y="1672051"/>
            <a:ext cx="8039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B4: Build </a:t>
            </a:r>
            <a:r>
              <a:rPr lang="en-US" err="1"/>
              <a:t>và</a:t>
            </a:r>
            <a:r>
              <a:rPr lang="en-US"/>
              <a:t> flash </a:t>
            </a:r>
            <a:r>
              <a:rPr lang="en-US" err="1"/>
              <a:t>chương</a:t>
            </a:r>
            <a:r>
              <a:rPr lang="en-US"/>
              <a:t> </a:t>
            </a:r>
            <a:r>
              <a:rPr lang="en-US" err="1"/>
              <a:t>trình</a:t>
            </a:r>
            <a:r>
              <a:rPr lang="en-US"/>
              <a:t> </a:t>
            </a:r>
            <a:r>
              <a:rPr lang="en-US" err="1"/>
              <a:t>vào</a:t>
            </a:r>
            <a:r>
              <a:rPr lang="en-US"/>
              <a:t> esp32-c3</a:t>
            </a:r>
          </a:p>
        </p:txBody>
      </p:sp>
    </p:spTree>
    <p:extLst>
      <p:ext uri="{BB962C8B-B14F-4D97-AF65-F5344CB8AC3E}">
        <p14:creationId xmlns:p14="http://schemas.microsoft.com/office/powerpoint/2010/main" val="516828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36303-9D40-ABF5-9B5C-45A9B379F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CA4750-3C17-CF4D-0DC2-33023D04B5F9}"/>
              </a:ext>
            </a:extLst>
          </p:cNvPr>
          <p:cNvSpPr txBox="1"/>
          <p:nvPr/>
        </p:nvSpPr>
        <p:spPr>
          <a:xfrm>
            <a:off x="356050" y="287057"/>
            <a:ext cx="5308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</a:rPr>
              <a:t>7. </a:t>
            </a:r>
            <a:r>
              <a:rPr lang="en-US" sz="2400" b="1" err="1">
                <a:solidFill>
                  <a:schemeClr val="accent5">
                    <a:lumMod val="50000"/>
                  </a:schemeClr>
                </a:solidFill>
              </a:rPr>
              <a:t>Gatt</a:t>
            </a:r>
            <a:r>
              <a:rPr lang="en-US" sz="2400" b="1">
                <a:solidFill>
                  <a:schemeClr val="accent5">
                    <a:lumMod val="50000"/>
                  </a:schemeClr>
                </a:solidFill>
              </a:rPr>
              <a:t> Server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44526D-0B83-8354-62E9-C68FED018CB4}"/>
              </a:ext>
            </a:extLst>
          </p:cNvPr>
          <p:cNvCxnSpPr>
            <a:cxnSpLocks/>
          </p:cNvCxnSpPr>
          <p:nvPr/>
        </p:nvCxnSpPr>
        <p:spPr>
          <a:xfrm>
            <a:off x="0" y="748722"/>
            <a:ext cx="217714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C930690-FC14-EDF9-F192-1A75C032D96B}"/>
              </a:ext>
            </a:extLst>
          </p:cNvPr>
          <p:cNvSpPr txBox="1"/>
          <p:nvPr/>
        </p:nvSpPr>
        <p:spPr>
          <a:xfrm>
            <a:off x="396239" y="952583"/>
            <a:ext cx="11586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quả</a:t>
            </a:r>
            <a:r>
              <a:rPr lang="en-US"/>
              <a:t> </a:t>
            </a:r>
            <a:r>
              <a:rPr lang="en-US" err="1"/>
              <a:t>đạt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: dung app </a:t>
            </a:r>
            <a:r>
              <a:rPr lang="en-US" err="1"/>
              <a:t>nRF</a:t>
            </a:r>
            <a:r>
              <a:rPr lang="en-US"/>
              <a:t> Connect </a:t>
            </a:r>
            <a:r>
              <a:rPr lang="en-US" err="1"/>
              <a:t>trên</a:t>
            </a:r>
            <a:r>
              <a:rPr lang="en-US"/>
              <a:t> smartphone </a:t>
            </a:r>
            <a:r>
              <a:rPr lang="en-US" err="1"/>
              <a:t>để</a:t>
            </a:r>
            <a:r>
              <a:rPr lang="en-US"/>
              <a:t> </a:t>
            </a:r>
            <a:r>
              <a:rPr lang="en-US" err="1"/>
              <a:t>quét</a:t>
            </a:r>
            <a:r>
              <a:rPr lang="en-US"/>
              <a:t> Bluetooth </a:t>
            </a:r>
            <a:r>
              <a:rPr lang="en-US" err="1"/>
              <a:t>của</a:t>
            </a:r>
            <a:r>
              <a:rPr lang="en-US"/>
              <a:t> esp32-c3, </a:t>
            </a:r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nối</a:t>
            </a:r>
            <a:r>
              <a:rPr lang="en-US"/>
              <a:t> </a:t>
            </a:r>
            <a:r>
              <a:rPr lang="en-US" err="1"/>
              <a:t>đến</a:t>
            </a:r>
            <a:r>
              <a:rPr lang="en-US"/>
              <a:t> </a:t>
            </a:r>
            <a:r>
              <a:rPr lang="en-US" err="1"/>
              <a:t>thiết</a:t>
            </a:r>
            <a:r>
              <a:rPr lang="en-US"/>
              <a:t> </a:t>
            </a:r>
            <a:r>
              <a:rPr lang="en-US" err="1"/>
              <a:t>bị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điều</a:t>
            </a:r>
            <a:r>
              <a:rPr lang="en-US"/>
              <a:t> </a:t>
            </a:r>
            <a:r>
              <a:rPr lang="en-US" err="1"/>
              <a:t>khiển</a:t>
            </a:r>
            <a:r>
              <a:rPr lang="en-US"/>
              <a:t> </a:t>
            </a:r>
            <a:r>
              <a:rPr lang="en-US" err="1"/>
              <a:t>đèn</a:t>
            </a:r>
            <a:r>
              <a:rPr lang="en-US"/>
              <a:t> ON/OFF</a:t>
            </a:r>
          </a:p>
        </p:txBody>
      </p:sp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7568CDDE-BFA0-22B4-8ED0-EB306ACB97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2366" y="1598914"/>
            <a:ext cx="2364154" cy="5259086"/>
          </a:xfrm>
          <a:prstGeom prst="rect">
            <a:avLst/>
          </a:prstGeom>
        </p:spPr>
      </p:pic>
      <p:pic>
        <p:nvPicPr>
          <p:cNvPr id="10" name="Video 9">
            <a:hlinkClick r:id="" action="ppaction://media"/>
            <a:extLst>
              <a:ext uri="{FF2B5EF4-FFF2-40B4-BE49-F238E27FC236}">
                <a16:creationId xmlns:a16="http://schemas.microsoft.com/office/drawing/2014/main" id="{CD502FF4-ED3D-0697-024D-DB3A3EDAB1A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 l="5500" t="25396" r="32143" b="5905"/>
          <a:stretch>
            <a:fillRect/>
          </a:stretch>
        </p:blipFill>
        <p:spPr>
          <a:xfrm>
            <a:off x="3705526" y="1598915"/>
            <a:ext cx="8486474" cy="525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46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617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36E60-F741-907D-3168-C82B53526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5B99B9-E963-BEB7-7DC3-66A76DF0ED41}"/>
              </a:ext>
            </a:extLst>
          </p:cNvPr>
          <p:cNvSpPr txBox="1"/>
          <p:nvPr/>
        </p:nvSpPr>
        <p:spPr>
          <a:xfrm>
            <a:off x="356050" y="287057"/>
            <a:ext cx="530837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8. </a:t>
            </a:r>
            <a:r>
              <a:rPr lang="en-US" sz="2400" b="1" dirty="0" err="1">
                <a:solidFill>
                  <a:schemeClr val="accent5">
                    <a:lumMod val="50000"/>
                  </a:schemeClr>
                </a:solidFill>
              </a:rPr>
              <a:t>Kết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 </a:t>
            </a:r>
            <a:r>
              <a:rPr lang="en-US" sz="2400" b="1" dirty="0" err="1">
                <a:solidFill>
                  <a:schemeClr val="accent5">
                    <a:lumMod val="50000"/>
                  </a:schemeClr>
                </a:solidFill>
              </a:rPr>
              <a:t>luận</a:t>
            </a:r>
            <a:endParaRPr lang="en-US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BAB9110-0796-8A35-7293-EEEDD58035F0}"/>
              </a:ext>
            </a:extLst>
          </p:cNvPr>
          <p:cNvCxnSpPr>
            <a:cxnSpLocks/>
          </p:cNvCxnSpPr>
          <p:nvPr/>
        </p:nvCxnSpPr>
        <p:spPr>
          <a:xfrm>
            <a:off x="0" y="782216"/>
            <a:ext cx="181001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55D6AD6-EEE6-4A6B-8986-DE0BA2E25063}"/>
              </a:ext>
            </a:extLst>
          </p:cNvPr>
          <p:cNvSpPr txBox="1"/>
          <p:nvPr/>
        </p:nvSpPr>
        <p:spPr>
          <a:xfrm>
            <a:off x="978011" y="1200647"/>
            <a:ext cx="10026594" cy="378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lượt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hiểu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từng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Nắm được cấu trúc chung của ESP-IDF và cách tổ chức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Với Light drivers, đã sửa cấu hình, điều chỉnh code và thử nghiệm thành công.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Wi-Fi Connection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Network Config: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nối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ổn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nền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tảng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 Server: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chạy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đảm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bảo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bảo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mật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Local Control: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qua script.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GATT Server: triển khai bằng Bluedroid, thay đổi so với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Nim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BLE trước đây nên cần điều chỉnh lại config, dẫn đến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duy trì các tính năng cũ.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30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109AE-0A03-63A4-1760-C72F6D96B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8C57D1A-D22C-F260-E171-EAF110D915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 sz="120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8F9EA8D2-365E-3B25-BF22-29523C1EA106}"/>
              </a:ext>
            </a:extLst>
          </p:cNvPr>
          <p:cNvSpPr txBox="1"/>
          <p:nvPr/>
        </p:nvSpPr>
        <p:spPr>
          <a:xfrm>
            <a:off x="1755854" y="3020236"/>
            <a:ext cx="8068238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600" b="1">
                <a:solidFill>
                  <a:srgbClr val="0D0F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3147613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7010F0-4E09-032C-C630-F001F7F92D85}"/>
              </a:ext>
            </a:extLst>
          </p:cNvPr>
          <p:cNvSpPr txBox="1"/>
          <p:nvPr/>
        </p:nvSpPr>
        <p:spPr>
          <a:xfrm>
            <a:off x="356050" y="287057"/>
            <a:ext cx="5308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</a:rPr>
              <a:t>1. </a:t>
            </a:r>
            <a:r>
              <a:rPr lang="en-US" sz="2400" b="1" err="1">
                <a:solidFill>
                  <a:schemeClr val="accent5">
                    <a:lumMod val="50000"/>
                  </a:schemeClr>
                </a:solidFill>
              </a:rPr>
              <a:t>Cấu</a:t>
            </a:r>
            <a:r>
              <a:rPr lang="en-US" sz="2400" b="1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400" b="1" err="1">
                <a:solidFill>
                  <a:schemeClr val="accent5">
                    <a:lumMod val="50000"/>
                  </a:schemeClr>
                </a:solidFill>
              </a:rPr>
              <a:t>trúc</a:t>
            </a:r>
            <a:r>
              <a:rPr lang="en-US" sz="2400" b="1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2400" b="1" err="1">
                <a:solidFill>
                  <a:schemeClr val="accent5">
                    <a:lumMod val="50000"/>
                  </a:schemeClr>
                </a:solidFill>
              </a:rPr>
              <a:t>chung</a:t>
            </a:r>
            <a:endParaRPr lang="en-US" sz="2400" b="1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3CD1DA8-ACA5-5E77-1DD0-1AC061030EC7}"/>
              </a:ext>
            </a:extLst>
          </p:cNvPr>
          <p:cNvCxnSpPr>
            <a:cxnSpLocks/>
          </p:cNvCxnSpPr>
          <p:nvPr/>
        </p:nvCxnSpPr>
        <p:spPr>
          <a:xfrm>
            <a:off x="0" y="748722"/>
            <a:ext cx="26557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2363A382-1972-3C3E-8EF0-71EB811B78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150"/>
          <a:stretch>
            <a:fillRect/>
          </a:stretch>
        </p:blipFill>
        <p:spPr>
          <a:xfrm>
            <a:off x="5196721" y="1649954"/>
            <a:ext cx="5477639" cy="9298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AE194E-CC1F-FAF4-2C00-56DBAE583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42" y="937982"/>
            <a:ext cx="3343742" cy="56300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FDE62B-AC48-6244-FA1F-9C64B5A7B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7348" y="2402441"/>
            <a:ext cx="2905530" cy="13051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D2D0FD-014C-F739-4CB0-167006A604A3}"/>
              </a:ext>
            </a:extLst>
          </p:cNvPr>
          <p:cNvSpPr txBox="1"/>
          <p:nvPr/>
        </p:nvSpPr>
        <p:spPr>
          <a:xfrm>
            <a:off x="5196721" y="942695"/>
            <a:ext cx="6480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Smart_light</a:t>
            </a:r>
            <a:r>
              <a:rPr lang="en-US" dirty="0"/>
              <a:t>: folder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Components: folder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6CFAB131-684B-42D3-7E33-4DDE71D3A919}"/>
              </a:ext>
            </a:extLst>
          </p:cNvPr>
          <p:cNvSpPr/>
          <p:nvPr/>
        </p:nvSpPr>
        <p:spPr>
          <a:xfrm rot="10800000">
            <a:off x="4181842" y="2158399"/>
            <a:ext cx="938797" cy="3627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F50821AC-FEA0-1343-2810-D15C7D3D531D}"/>
              </a:ext>
            </a:extLst>
          </p:cNvPr>
          <p:cNvSpPr/>
          <p:nvPr/>
        </p:nvSpPr>
        <p:spPr>
          <a:xfrm rot="1573383">
            <a:off x="6175486" y="2308143"/>
            <a:ext cx="2154913" cy="3627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2861FD-9721-B795-7B6D-226654C8ADDF}"/>
              </a:ext>
            </a:extLst>
          </p:cNvPr>
          <p:cNvSpPr/>
          <p:nvPr/>
        </p:nvSpPr>
        <p:spPr>
          <a:xfrm>
            <a:off x="5306193" y="2145037"/>
            <a:ext cx="938798" cy="26753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A1151E7-5F4F-342E-54E5-645EC83696BE}"/>
              </a:ext>
            </a:extLst>
          </p:cNvPr>
          <p:cNvSpPr/>
          <p:nvPr/>
        </p:nvSpPr>
        <p:spPr>
          <a:xfrm>
            <a:off x="5299523" y="1882970"/>
            <a:ext cx="945468" cy="26753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55F6185-C395-BD68-303D-CE24C03126C5}"/>
              </a:ext>
            </a:extLst>
          </p:cNvPr>
          <p:cNvSpPr/>
          <p:nvPr/>
        </p:nvSpPr>
        <p:spPr>
          <a:xfrm>
            <a:off x="1001842" y="5975509"/>
            <a:ext cx="1776191" cy="20757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D99723C-3B63-3589-1A91-B576B91955A7}"/>
              </a:ext>
            </a:extLst>
          </p:cNvPr>
          <p:cNvSpPr/>
          <p:nvPr/>
        </p:nvSpPr>
        <p:spPr>
          <a:xfrm>
            <a:off x="1001842" y="4917417"/>
            <a:ext cx="1776191" cy="20757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D0EAA86-8A16-C36E-8252-AA632D997415}"/>
              </a:ext>
            </a:extLst>
          </p:cNvPr>
          <p:cNvSpPr/>
          <p:nvPr/>
        </p:nvSpPr>
        <p:spPr>
          <a:xfrm>
            <a:off x="1001842" y="3054995"/>
            <a:ext cx="1776191" cy="20757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CBED14-9DB1-0EAB-C80A-04E859AA305B}"/>
              </a:ext>
            </a:extLst>
          </p:cNvPr>
          <p:cNvSpPr txBox="1"/>
          <p:nvPr/>
        </p:nvSpPr>
        <p:spPr>
          <a:xfrm>
            <a:off x="5196721" y="4823877"/>
            <a:ext cx="64803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Một</a:t>
            </a:r>
            <a:r>
              <a:rPr lang="en-US"/>
              <a:t> </a:t>
            </a:r>
            <a:r>
              <a:rPr lang="en-US" err="1"/>
              <a:t>số</a:t>
            </a:r>
            <a:r>
              <a:rPr lang="en-US"/>
              <a:t> file </a:t>
            </a:r>
            <a:r>
              <a:rPr lang="en-US" err="1"/>
              <a:t>cần</a:t>
            </a:r>
            <a:r>
              <a:rPr lang="en-US"/>
              <a:t> </a:t>
            </a:r>
            <a:r>
              <a:rPr lang="en-US" err="1"/>
              <a:t>chú</a:t>
            </a:r>
            <a:r>
              <a:rPr lang="en-US"/>
              <a:t> ý </a:t>
            </a:r>
            <a:r>
              <a:rPr lang="en-US" err="1"/>
              <a:t>khi</a:t>
            </a:r>
            <a:r>
              <a:rPr lang="en-US"/>
              <a:t> </a:t>
            </a:r>
            <a:r>
              <a:rPr lang="en-US" err="1"/>
              <a:t>chỉnh</a:t>
            </a:r>
            <a:r>
              <a:rPr lang="en-US"/>
              <a:t> </a:t>
            </a:r>
            <a:r>
              <a:rPr lang="en-US" err="1"/>
              <a:t>sửa</a:t>
            </a:r>
            <a:r>
              <a:rPr lang="en-US"/>
              <a:t> project: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CMakeLists.txt (root): </a:t>
            </a:r>
            <a:r>
              <a:rPr lang="en-US" err="1"/>
              <a:t>định</a:t>
            </a:r>
            <a:r>
              <a:rPr lang="en-US"/>
              <a:t> </a:t>
            </a:r>
            <a:r>
              <a:rPr lang="en-US" err="1"/>
              <a:t>nghĩa</a:t>
            </a:r>
            <a:r>
              <a:rPr lang="en-US"/>
              <a:t>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CMakeLists.txt (main/): </a:t>
            </a:r>
            <a:r>
              <a:rPr lang="en-US" err="1"/>
              <a:t>đăng</a:t>
            </a:r>
            <a:r>
              <a:rPr lang="en-US"/>
              <a:t> </a:t>
            </a:r>
            <a:r>
              <a:rPr lang="en-US" err="1"/>
              <a:t>ký</a:t>
            </a:r>
            <a:r>
              <a:rPr lang="en-US"/>
              <a:t> file code </a:t>
            </a:r>
            <a:r>
              <a:rPr lang="en-US" err="1"/>
              <a:t>chính</a:t>
            </a:r>
            <a:r>
              <a:rPr lang="en-US"/>
              <a:t>, file include, </a:t>
            </a:r>
            <a:r>
              <a:rPr lang="en-US" err="1"/>
              <a:t>các</a:t>
            </a:r>
            <a:r>
              <a:rPr lang="en-US"/>
              <a:t> dependency.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sdkconfig</a:t>
            </a:r>
            <a:r>
              <a:rPr lang="en-US"/>
              <a:t>: </a:t>
            </a:r>
            <a:r>
              <a:rPr lang="en-US" err="1"/>
              <a:t>cấu</a:t>
            </a:r>
            <a:r>
              <a:rPr lang="en-US"/>
              <a:t> </a:t>
            </a:r>
            <a:r>
              <a:rPr lang="en-US" err="1"/>
              <a:t>hình</a:t>
            </a:r>
            <a:r>
              <a:rPr lang="en-US"/>
              <a:t> </a:t>
            </a:r>
            <a:r>
              <a:rPr lang="en-US" err="1"/>
              <a:t>toàn</a:t>
            </a:r>
            <a:r>
              <a:rPr lang="en-US"/>
              <a:t> </a:t>
            </a:r>
            <a:r>
              <a:rPr lang="en-US" err="1"/>
              <a:t>hệ</a:t>
            </a:r>
            <a:r>
              <a:rPr lang="en-US"/>
              <a:t> </a:t>
            </a:r>
            <a:r>
              <a:rPr lang="en-US" err="1"/>
              <a:t>thống</a:t>
            </a:r>
            <a:r>
              <a:rPr lang="en-US"/>
              <a:t> (</a:t>
            </a:r>
            <a:r>
              <a:rPr lang="en-US" err="1"/>
              <a:t>từ</a:t>
            </a:r>
            <a:r>
              <a:rPr lang="en-US"/>
              <a:t> idf.py </a:t>
            </a:r>
            <a:r>
              <a:rPr lang="en-US" err="1"/>
              <a:t>menuconfig</a:t>
            </a:r>
            <a:r>
              <a:rPr lang="en-US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partitions.csv: chia layout flash </a:t>
            </a:r>
            <a:r>
              <a:rPr lang="en-US" err="1"/>
              <a:t>cho</a:t>
            </a:r>
            <a:r>
              <a:rPr lang="en-US"/>
              <a:t> app, OTA, NVS,…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AD9A9E7-09FB-F7F3-550B-B806A4A41739}"/>
              </a:ext>
            </a:extLst>
          </p:cNvPr>
          <p:cNvSpPr/>
          <p:nvPr/>
        </p:nvSpPr>
        <p:spPr>
          <a:xfrm>
            <a:off x="1001841" y="5338945"/>
            <a:ext cx="1776191" cy="20757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2660D20-A519-98DE-A088-61ED8A781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7456" y="4344795"/>
            <a:ext cx="6099784" cy="29473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9450F97-B6D7-CB5E-FE10-FC06C0186B30}"/>
              </a:ext>
            </a:extLst>
          </p:cNvPr>
          <p:cNvSpPr txBox="1"/>
          <p:nvPr/>
        </p:nvSpPr>
        <p:spPr>
          <a:xfrm>
            <a:off x="5196721" y="3688835"/>
            <a:ext cx="5728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ở CMakeList.txt (root)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</a:p>
          <a:p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components</a:t>
            </a:r>
          </a:p>
        </p:txBody>
      </p:sp>
    </p:spTree>
    <p:extLst>
      <p:ext uri="{BB962C8B-B14F-4D97-AF65-F5344CB8AC3E}">
        <p14:creationId xmlns:p14="http://schemas.microsoft.com/office/powerpoint/2010/main" val="1043548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D672F-F813-75B7-8F7D-0396D2B21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CB0E92-4F6E-5A2B-061E-CE3E174299F1}"/>
              </a:ext>
            </a:extLst>
          </p:cNvPr>
          <p:cNvSpPr txBox="1"/>
          <p:nvPr/>
        </p:nvSpPr>
        <p:spPr>
          <a:xfrm>
            <a:off x="356050" y="287057"/>
            <a:ext cx="5308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</a:rPr>
              <a:t>2. Light Drivers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E11FDB-2884-A5CC-5907-A6954E4F0B20}"/>
              </a:ext>
            </a:extLst>
          </p:cNvPr>
          <p:cNvCxnSpPr>
            <a:cxnSpLocks/>
          </p:cNvCxnSpPr>
          <p:nvPr/>
        </p:nvCxnSpPr>
        <p:spPr>
          <a:xfrm>
            <a:off x="0" y="748722"/>
            <a:ext cx="230587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A444B8B-5862-8D4F-AC58-8B31E6048EE4}"/>
              </a:ext>
            </a:extLst>
          </p:cNvPr>
          <p:cNvSpPr txBox="1"/>
          <p:nvPr/>
        </p:nvSpPr>
        <p:spPr>
          <a:xfrm>
            <a:off x="579570" y="1005401"/>
            <a:ext cx="333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B1: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component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có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93E6F0B-3501-16B7-365E-B952BC946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35" y="1409751"/>
            <a:ext cx="2905530" cy="12955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64241C-E1BF-79EC-EA30-CE923F346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35" y="3727837"/>
            <a:ext cx="4686954" cy="7430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C2784F0-7151-9811-F2DC-C2B54868935C}"/>
              </a:ext>
            </a:extLst>
          </p:cNvPr>
          <p:cNvSpPr txBox="1"/>
          <p:nvPr/>
        </p:nvSpPr>
        <p:spPr>
          <a:xfrm>
            <a:off x="696435" y="3081506"/>
            <a:ext cx="4242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B2: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component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CMakeList.txt (main/)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AA61A3A-E224-ED18-7680-220C2A651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435" y="5539966"/>
            <a:ext cx="4810796" cy="64633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95D72D2-5C1D-44A1-AFED-8FA6EBC49662}"/>
              </a:ext>
            </a:extLst>
          </p:cNvPr>
          <p:cNvSpPr txBox="1"/>
          <p:nvPr/>
        </p:nvSpPr>
        <p:spPr>
          <a:xfrm>
            <a:off x="696435" y="4796912"/>
            <a:ext cx="5208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B3: Sửa </a:t>
            </a:r>
            <a:r>
              <a:rPr lang="en-US" dirty="0" err="1"/>
              <a:t>lại</a:t>
            </a:r>
            <a:r>
              <a:rPr lang="en-US" dirty="0"/>
              <a:t> file CMakeList.txt ở components/button</a:t>
            </a:r>
          </a:p>
          <a:p>
            <a:r>
              <a:rPr lang="en-US" dirty="0"/>
              <a:t>(</a:t>
            </a:r>
            <a:r>
              <a:rPr lang="en-US" dirty="0" err="1"/>
              <a:t>esp_adc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esp_adc_cal</a:t>
            </a:r>
            <a:r>
              <a:rPr lang="en-US" dirty="0"/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E7B708-8B4E-8F5F-4E33-8FCDE1FF6C67}"/>
              </a:ext>
            </a:extLst>
          </p:cNvPr>
          <p:cNvSpPr txBox="1"/>
          <p:nvPr/>
        </p:nvSpPr>
        <p:spPr>
          <a:xfrm>
            <a:off x="6096000" y="1005401"/>
            <a:ext cx="424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B4: Sửa code ở file </a:t>
            </a:r>
            <a:r>
              <a:rPr lang="en-US" dirty="0" err="1"/>
              <a:t>light_driver</a:t>
            </a:r>
            <a:r>
              <a:rPr lang="en-US" dirty="0"/>
              <a:t>/</a:t>
            </a:r>
            <a:r>
              <a:rPr lang="en-US" dirty="0" err="1"/>
              <a:t>iot_led.c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DE35BC7-77EA-02F4-4971-7A11EEEA7E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409751"/>
            <a:ext cx="6096851" cy="73352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A2AD778-A2F2-683E-8F01-36AB4B4BDD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0250" y="2279496"/>
            <a:ext cx="3924848" cy="44773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FFBED72-686A-90D5-F1CB-28B0B2F897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0250" y="2918828"/>
            <a:ext cx="4477375" cy="48584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E893788-BCE0-4B73-48A7-68211AB6CF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0250" y="3502783"/>
            <a:ext cx="5125165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520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51A98-1FCF-31AE-16F0-8D7CC3977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A374B2-B357-3F39-283C-6F231680B265}"/>
              </a:ext>
            </a:extLst>
          </p:cNvPr>
          <p:cNvSpPr txBox="1"/>
          <p:nvPr/>
        </p:nvSpPr>
        <p:spPr>
          <a:xfrm>
            <a:off x="356050" y="287057"/>
            <a:ext cx="5308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</a:rPr>
              <a:t>2. Light Drivers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9BE05F-B073-F39A-81C9-FDA1A101FA57}"/>
              </a:ext>
            </a:extLst>
          </p:cNvPr>
          <p:cNvCxnSpPr>
            <a:cxnSpLocks/>
          </p:cNvCxnSpPr>
          <p:nvPr/>
        </p:nvCxnSpPr>
        <p:spPr>
          <a:xfrm>
            <a:off x="0" y="748722"/>
            <a:ext cx="230587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6A908CE-5EA1-E259-BEA4-4E551D5F7807}"/>
              </a:ext>
            </a:extLst>
          </p:cNvPr>
          <p:cNvSpPr txBox="1"/>
          <p:nvPr/>
        </p:nvSpPr>
        <p:spPr>
          <a:xfrm>
            <a:off x="772610" y="992161"/>
            <a:ext cx="4895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B5: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file code </a:t>
            </a:r>
            <a:r>
              <a:rPr lang="en-US" dirty="0" err="1"/>
              <a:t>từ</a:t>
            </a:r>
            <a:r>
              <a:rPr lang="en-US" dirty="0"/>
              <a:t> example </a:t>
            </a:r>
            <a:r>
              <a:rPr lang="en-US" dirty="0" err="1"/>
              <a:t>light_driver</a:t>
            </a:r>
            <a:endParaRPr lang="en-US" dirty="0"/>
          </a:p>
          <a:p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code </a:t>
            </a:r>
            <a:r>
              <a:rPr lang="en-US" dirty="0" err="1"/>
              <a:t>main.c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10C2C1-2074-A224-3395-A2A4B7AF0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13" y="1860901"/>
            <a:ext cx="2705478" cy="14670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9E89A4-82FE-6958-E85A-BB96FA372D02}"/>
              </a:ext>
            </a:extLst>
          </p:cNvPr>
          <p:cNvSpPr txBox="1"/>
          <p:nvPr/>
        </p:nvSpPr>
        <p:spPr>
          <a:xfrm>
            <a:off x="6592839" y="1002320"/>
            <a:ext cx="5217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B7: Sửa file main/</a:t>
            </a:r>
            <a:r>
              <a:rPr lang="en-US" dirty="0" err="1"/>
              <a:t>app_driver.c</a:t>
            </a:r>
            <a:r>
              <a:rPr lang="en-US" dirty="0"/>
              <a:t> (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fade_brightness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dimming)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E20208-E59D-DF0D-3D2F-58D087C91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84" y="4325301"/>
            <a:ext cx="3905795" cy="18290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853E99-7A43-C334-E814-6BECD1F0CF79}"/>
              </a:ext>
            </a:extLst>
          </p:cNvPr>
          <p:cNvSpPr txBox="1"/>
          <p:nvPr/>
        </p:nvSpPr>
        <p:spPr>
          <a:xfrm>
            <a:off x="772610" y="3672285"/>
            <a:ext cx="4895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B6: Sửa file main/</a:t>
            </a:r>
            <a:r>
              <a:rPr lang="en-US" dirty="0" err="1"/>
              <a:t>app_driver.c</a:t>
            </a:r>
            <a:endParaRPr lang="en-US" dirty="0"/>
          </a:p>
          <a:p>
            <a:r>
              <a:rPr lang="en-US" dirty="0"/>
              <a:t>(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timer11bit </a:t>
            </a:r>
            <a:r>
              <a:rPr lang="en-US" dirty="0" err="1"/>
              <a:t>thành</a:t>
            </a:r>
            <a:r>
              <a:rPr lang="en-US" dirty="0"/>
              <a:t> timer13bit)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09ED3C-9868-E464-4868-C902E21F4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239" y="1787988"/>
            <a:ext cx="3667637" cy="27340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268131-7141-929E-7196-458458C70142}"/>
              </a:ext>
            </a:extLst>
          </p:cNvPr>
          <p:cNvSpPr txBox="1"/>
          <p:nvPr/>
        </p:nvSpPr>
        <p:spPr>
          <a:xfrm>
            <a:off x="6592839" y="4926822"/>
            <a:ext cx="5217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B8: Build </a:t>
            </a:r>
            <a:r>
              <a:rPr lang="en-US" err="1"/>
              <a:t>và</a:t>
            </a:r>
            <a:r>
              <a:rPr lang="en-US"/>
              <a:t> flash </a:t>
            </a:r>
            <a:r>
              <a:rPr lang="en-US" err="1"/>
              <a:t>chương</a:t>
            </a:r>
            <a:r>
              <a:rPr lang="en-US"/>
              <a:t> </a:t>
            </a:r>
            <a:r>
              <a:rPr lang="en-US" err="1"/>
              <a:t>trình</a:t>
            </a:r>
            <a:r>
              <a:rPr lang="en-US"/>
              <a:t> </a:t>
            </a:r>
            <a:r>
              <a:rPr lang="en-US" err="1"/>
              <a:t>vào</a:t>
            </a:r>
            <a:r>
              <a:rPr lang="en-US"/>
              <a:t> esp32-c3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588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3AB5C-1D85-025C-E6DF-04C41431C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87AF81-C82F-57F6-7C20-1AC96E1F8FFC}"/>
              </a:ext>
            </a:extLst>
          </p:cNvPr>
          <p:cNvSpPr txBox="1"/>
          <p:nvPr/>
        </p:nvSpPr>
        <p:spPr>
          <a:xfrm>
            <a:off x="356050" y="287057"/>
            <a:ext cx="5308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</a:rPr>
              <a:t>2. Light Drivers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9007941-1356-639B-45EC-A894AC4CA8B7}"/>
              </a:ext>
            </a:extLst>
          </p:cNvPr>
          <p:cNvCxnSpPr>
            <a:cxnSpLocks/>
          </p:cNvCxnSpPr>
          <p:nvPr/>
        </p:nvCxnSpPr>
        <p:spPr>
          <a:xfrm>
            <a:off x="0" y="748722"/>
            <a:ext cx="230587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46DED82-A9BF-14A3-5BFC-66DF4E92875C}"/>
              </a:ext>
            </a:extLst>
          </p:cNvPr>
          <p:cNvSpPr txBox="1"/>
          <p:nvPr/>
        </p:nvSpPr>
        <p:spPr>
          <a:xfrm>
            <a:off x="396239" y="952583"/>
            <a:ext cx="10106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quả</a:t>
            </a:r>
            <a:r>
              <a:rPr lang="en-US"/>
              <a:t> </a:t>
            </a:r>
            <a:r>
              <a:rPr lang="en-US" err="1"/>
              <a:t>đạt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: </a:t>
            </a:r>
            <a:r>
              <a:rPr lang="en-US" err="1"/>
              <a:t>bấm</a:t>
            </a:r>
            <a:r>
              <a:rPr lang="en-US"/>
              <a:t> </a:t>
            </a:r>
            <a:r>
              <a:rPr lang="en-US" err="1"/>
              <a:t>nút</a:t>
            </a:r>
            <a:r>
              <a:rPr lang="en-US"/>
              <a:t> </a:t>
            </a:r>
            <a:r>
              <a:rPr lang="en-US" err="1"/>
              <a:t>trên</a:t>
            </a:r>
            <a:r>
              <a:rPr lang="en-US"/>
              <a:t> kit esp32-c3 </a:t>
            </a:r>
            <a:r>
              <a:rPr lang="en-US" err="1"/>
              <a:t>để</a:t>
            </a:r>
            <a:r>
              <a:rPr lang="en-US"/>
              <a:t> </a:t>
            </a:r>
            <a:r>
              <a:rPr lang="en-US" err="1"/>
              <a:t>bật</a:t>
            </a:r>
            <a:r>
              <a:rPr lang="en-US"/>
              <a:t> </a:t>
            </a:r>
            <a:r>
              <a:rPr lang="en-US" err="1"/>
              <a:t>tắt</a:t>
            </a:r>
            <a:r>
              <a:rPr lang="en-US"/>
              <a:t> led (dimming).</a:t>
            </a:r>
          </a:p>
        </p:txBody>
      </p:sp>
      <p:pic>
        <p:nvPicPr>
          <p:cNvPr id="10" name="Video 7">
            <a:hlinkClick r:id="" action="ppaction://media"/>
            <a:extLst>
              <a:ext uri="{FF2B5EF4-FFF2-40B4-BE49-F238E27FC236}">
                <a16:creationId xmlns:a16="http://schemas.microsoft.com/office/drawing/2014/main" id="{F2AB70C1-3990-3D3F-1CBF-B718694ACC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9300" y="1525775"/>
            <a:ext cx="8153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0CC93-0B77-DD62-FC9A-6A31F2689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8C9563-BBA9-DA39-1BA3-51C415AB9CDB}"/>
              </a:ext>
            </a:extLst>
          </p:cNvPr>
          <p:cNvSpPr txBox="1"/>
          <p:nvPr/>
        </p:nvSpPr>
        <p:spPr>
          <a:xfrm>
            <a:off x="356050" y="287057"/>
            <a:ext cx="5308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</a:rPr>
              <a:t>3. </a:t>
            </a:r>
            <a:r>
              <a:rPr lang="en-US" sz="2400" b="1" err="1">
                <a:solidFill>
                  <a:schemeClr val="accent5">
                    <a:lumMod val="50000"/>
                  </a:schemeClr>
                </a:solidFill>
              </a:rPr>
              <a:t>Wifi</a:t>
            </a:r>
            <a:r>
              <a:rPr lang="en-US" sz="2400" b="1">
                <a:solidFill>
                  <a:schemeClr val="accent5">
                    <a:lumMod val="50000"/>
                  </a:schemeClr>
                </a:solidFill>
              </a:rPr>
              <a:t> Connection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E74838-A67F-D1D7-695B-B4AA359C6AF8}"/>
              </a:ext>
            </a:extLst>
          </p:cNvPr>
          <p:cNvCxnSpPr>
            <a:cxnSpLocks/>
          </p:cNvCxnSpPr>
          <p:nvPr/>
        </p:nvCxnSpPr>
        <p:spPr>
          <a:xfrm>
            <a:off x="0" y="748722"/>
            <a:ext cx="27909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2966721-75C5-2DBA-1AEF-57EB9A1BE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760" y="2236856"/>
            <a:ext cx="5001323" cy="5620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D37FE0-BB42-F7BD-69A0-5564125011F4}"/>
              </a:ext>
            </a:extLst>
          </p:cNvPr>
          <p:cNvSpPr txBox="1"/>
          <p:nvPr/>
        </p:nvSpPr>
        <p:spPr>
          <a:xfrm>
            <a:off x="6100504" y="1100166"/>
            <a:ext cx="4895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B3: </a:t>
            </a:r>
            <a:r>
              <a:rPr lang="en-US" dirty="0" err="1"/>
              <a:t>Mở</a:t>
            </a:r>
            <a:r>
              <a:rPr lang="en-US" dirty="0"/>
              <a:t> file </a:t>
            </a:r>
            <a:r>
              <a:rPr lang="en-US" dirty="0" err="1"/>
              <a:t>app_main.c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SSID </a:t>
            </a:r>
            <a:r>
              <a:rPr lang="en-US" dirty="0" err="1"/>
              <a:t>và</a:t>
            </a:r>
            <a:r>
              <a:rPr lang="en-US" dirty="0"/>
              <a:t> Password, </a:t>
            </a:r>
            <a:r>
              <a:rPr lang="en-GB" dirty="0"/>
              <a:t>ESP32-C3 </a:t>
            </a:r>
            <a:r>
              <a:rPr lang="en-GB" dirty="0" err="1"/>
              <a:t>sẽ</a:t>
            </a:r>
            <a:r>
              <a:rPr lang="en-GB" dirty="0"/>
              <a:t> </a:t>
            </a:r>
            <a:r>
              <a:rPr lang="en-GB" dirty="0" err="1"/>
              <a:t>kết</a:t>
            </a:r>
            <a:r>
              <a:rPr lang="en-GB" dirty="0"/>
              <a:t> </a:t>
            </a:r>
            <a:r>
              <a:rPr lang="en-GB" dirty="0" err="1"/>
              <a:t>nối</a:t>
            </a:r>
            <a:r>
              <a:rPr lang="en-GB" dirty="0"/>
              <a:t> </a:t>
            </a:r>
            <a:r>
              <a:rPr lang="en-GB" dirty="0" err="1"/>
              <a:t>vào</a:t>
            </a:r>
            <a:r>
              <a:rPr lang="en-GB" dirty="0"/>
              <a:t> Wi-Fi </a:t>
            </a:r>
            <a:r>
              <a:rPr lang="en-GB" dirty="0" err="1"/>
              <a:t>với</a:t>
            </a:r>
            <a:r>
              <a:rPr lang="en-GB" dirty="0"/>
              <a:t> SSID </a:t>
            </a:r>
            <a:r>
              <a:rPr lang="en-GB" dirty="0" err="1"/>
              <a:t>và</a:t>
            </a:r>
            <a:r>
              <a:rPr lang="en-GB" dirty="0"/>
              <a:t> password ở </a:t>
            </a:r>
            <a:r>
              <a:rPr lang="en-GB" dirty="0" err="1"/>
              <a:t>đây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D75896-F6CE-D9E1-E281-A06C2A5D17F5}"/>
              </a:ext>
            </a:extLst>
          </p:cNvPr>
          <p:cNvSpPr txBox="1"/>
          <p:nvPr/>
        </p:nvSpPr>
        <p:spPr>
          <a:xfrm>
            <a:off x="356050" y="3514612"/>
            <a:ext cx="4895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B2: </a:t>
            </a:r>
            <a:r>
              <a:rPr lang="en-GB" dirty="0" err="1"/>
              <a:t>Chỉnh</a:t>
            </a:r>
            <a:r>
              <a:rPr lang="en-GB" dirty="0"/>
              <a:t> </a:t>
            </a:r>
            <a:r>
              <a:rPr lang="en-GB" dirty="0" err="1"/>
              <a:t>sửa</a:t>
            </a:r>
            <a:r>
              <a:rPr lang="en-GB" dirty="0"/>
              <a:t> </a:t>
            </a:r>
            <a:r>
              <a:rPr lang="en-GB" dirty="0" err="1"/>
              <a:t>trong</a:t>
            </a:r>
            <a:r>
              <a:rPr lang="en-GB" dirty="0"/>
              <a:t> file </a:t>
            </a:r>
            <a:r>
              <a:rPr lang="en-GB" dirty="0" err="1"/>
              <a:t>CMakeLists</a:t>
            </a:r>
            <a:r>
              <a:rPr lang="en-GB" dirty="0"/>
              <a:t> </a:t>
            </a:r>
            <a:r>
              <a:rPr lang="en-GB" dirty="0" err="1"/>
              <a:t>để</a:t>
            </a:r>
            <a:r>
              <a:rPr lang="en-GB" dirty="0"/>
              <a:t> path </a:t>
            </a:r>
            <a:r>
              <a:rPr lang="en-GB" dirty="0" err="1"/>
              <a:t>đường</a:t>
            </a:r>
            <a:r>
              <a:rPr lang="en-GB" dirty="0"/>
              <a:t> </a:t>
            </a:r>
            <a:r>
              <a:rPr lang="en-GB" dirty="0" err="1"/>
              <a:t>dẫn</a:t>
            </a:r>
            <a:r>
              <a:rPr lang="en-GB" dirty="0"/>
              <a:t> </a:t>
            </a:r>
            <a:r>
              <a:rPr lang="en-GB" dirty="0" err="1"/>
              <a:t>các</a:t>
            </a:r>
            <a:r>
              <a:rPr lang="en-GB" dirty="0"/>
              <a:t> </a:t>
            </a:r>
            <a:r>
              <a:rPr lang="en-GB" dirty="0" err="1"/>
              <a:t>thư</a:t>
            </a:r>
            <a:r>
              <a:rPr lang="en-GB" dirty="0"/>
              <a:t> </a:t>
            </a:r>
            <a:r>
              <a:rPr lang="en-GB" dirty="0" err="1"/>
              <a:t>viện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131FB7-A0D7-EC9E-2F42-999B5594D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281" y="1653229"/>
            <a:ext cx="3620005" cy="1590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C2D7FA-6A1B-1CA8-16A6-8F83387AE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82" y="4344151"/>
            <a:ext cx="5308375" cy="7367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66F026A-B74E-3FDB-74A1-5C251A76F29E}"/>
              </a:ext>
            </a:extLst>
          </p:cNvPr>
          <p:cNvSpPr txBox="1"/>
          <p:nvPr/>
        </p:nvSpPr>
        <p:spPr>
          <a:xfrm>
            <a:off x="356050" y="1016310"/>
            <a:ext cx="4895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B1: </a:t>
            </a:r>
            <a:r>
              <a:rPr lang="en-GB" dirty="0"/>
              <a:t>Add </a:t>
            </a:r>
            <a:r>
              <a:rPr lang="en-GB" dirty="0" err="1"/>
              <a:t>các</a:t>
            </a:r>
            <a:r>
              <a:rPr lang="en-GB" dirty="0"/>
              <a:t> components </a:t>
            </a:r>
            <a:r>
              <a:rPr lang="en-GB" dirty="0" err="1"/>
              <a:t>cần</a:t>
            </a:r>
            <a:r>
              <a:rPr lang="en-GB" dirty="0"/>
              <a:t> </a:t>
            </a:r>
            <a:r>
              <a:rPr lang="en-GB" dirty="0" err="1"/>
              <a:t>sử</a:t>
            </a:r>
            <a:r>
              <a:rPr lang="en-GB" dirty="0"/>
              <a:t> </a:t>
            </a:r>
            <a:r>
              <a:rPr lang="en-GB" dirty="0" err="1"/>
              <a:t>dụng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1D3B49-0F33-A7B7-1CD9-F1FBFB1B25C3}"/>
              </a:ext>
            </a:extLst>
          </p:cNvPr>
          <p:cNvSpPr txBox="1"/>
          <p:nvPr/>
        </p:nvSpPr>
        <p:spPr>
          <a:xfrm>
            <a:off x="6093243" y="3745651"/>
            <a:ext cx="6073401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Khi Wi-Fi start →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WIFI_EVENT_STA_START →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esp_wifi_connect</a:t>
            </a:r>
            <a:r>
              <a:rPr lang="en-US" dirty="0"/>
              <a:t>(). </a:t>
            </a:r>
            <a:endParaRPr lang="vi-VN" dirty="0"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thất</a:t>
            </a:r>
            <a:r>
              <a:rPr lang="en-US" dirty="0"/>
              <a:t> </a:t>
            </a:r>
            <a:r>
              <a:rPr lang="en-US" dirty="0" err="1"/>
              <a:t>bại</a:t>
            </a:r>
            <a:r>
              <a:rPr lang="en-US" dirty="0"/>
              <a:t> (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) → WIFI_EVENT_STA_DISCONNECTED →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,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5 </a:t>
            </a:r>
            <a:r>
              <a:rPr lang="en-US" dirty="0" err="1"/>
              <a:t>lần</a:t>
            </a:r>
            <a:r>
              <a:rPr lang="en-US" dirty="0"/>
              <a:t> (</a:t>
            </a:r>
            <a:r>
              <a:rPr lang="en-US" dirty="0" err="1"/>
              <a:t>s_retry_num</a:t>
            </a:r>
            <a:r>
              <a:rPr lang="en-US" dirty="0"/>
              <a:t>). 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→ </a:t>
            </a:r>
            <a:r>
              <a:rPr lang="en-US" dirty="0" err="1"/>
              <a:t>nhận</a:t>
            </a:r>
            <a:r>
              <a:rPr lang="en-US" dirty="0"/>
              <a:t> IP_EVENT_STA_GOT_IP, in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IP.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Sau </a:t>
            </a:r>
            <a:r>
              <a:rPr lang="en-GB" dirty="0" err="1"/>
              <a:t>đó</a:t>
            </a:r>
            <a:r>
              <a:rPr lang="en-GB" dirty="0"/>
              <a:t> </a:t>
            </a:r>
            <a:r>
              <a:rPr lang="en-GB" dirty="0" err="1"/>
              <a:t>vòng</a:t>
            </a:r>
            <a:r>
              <a:rPr lang="en-GB" dirty="0"/>
              <a:t> </a:t>
            </a:r>
            <a:r>
              <a:rPr lang="en-GB" dirty="0" err="1"/>
              <a:t>lặp</a:t>
            </a:r>
            <a:r>
              <a:rPr lang="en-GB" dirty="0"/>
              <a:t> while(1) </a:t>
            </a:r>
            <a:r>
              <a:rPr lang="en-GB" dirty="0" err="1"/>
              <a:t>chạy</a:t>
            </a:r>
            <a:r>
              <a:rPr lang="en-GB" dirty="0"/>
              <a:t>, in "Hello world!" </a:t>
            </a:r>
            <a:r>
              <a:rPr lang="en-GB" dirty="0" err="1"/>
              <a:t>mỗi</a:t>
            </a:r>
            <a:r>
              <a:rPr lang="en-GB" dirty="0"/>
              <a:t> 5 </a:t>
            </a:r>
            <a:r>
              <a:rPr lang="en-GB" dirty="0" err="1"/>
              <a:t>giây</a:t>
            </a:r>
            <a:r>
              <a:rPr lang="en-GB" dirty="0"/>
              <a:t>.</a:t>
            </a: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EF72B7-907B-40DD-1294-F4FC62C5D872}"/>
              </a:ext>
            </a:extLst>
          </p:cNvPr>
          <p:cNvSpPr txBox="1"/>
          <p:nvPr/>
        </p:nvSpPr>
        <p:spPr>
          <a:xfrm>
            <a:off x="6080184" y="3099320"/>
            <a:ext cx="52477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B4: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i="1" dirty="0"/>
              <a:t>idf.py build flash monitor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nạp</a:t>
            </a:r>
            <a:r>
              <a:rPr lang="en-US" dirty="0"/>
              <a:t> code.  </a:t>
            </a:r>
          </a:p>
        </p:txBody>
      </p:sp>
    </p:spTree>
    <p:extLst>
      <p:ext uri="{BB962C8B-B14F-4D97-AF65-F5344CB8AC3E}">
        <p14:creationId xmlns:p14="http://schemas.microsoft.com/office/powerpoint/2010/main" val="2801329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9C8D8-32E7-35D7-8018-701709764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E172A2-523A-1ECB-7E1A-9FE645E3A80B}"/>
              </a:ext>
            </a:extLst>
          </p:cNvPr>
          <p:cNvSpPr txBox="1"/>
          <p:nvPr/>
        </p:nvSpPr>
        <p:spPr>
          <a:xfrm>
            <a:off x="356050" y="287057"/>
            <a:ext cx="5308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</a:rPr>
              <a:t>3. </a:t>
            </a:r>
            <a:r>
              <a:rPr lang="en-US" sz="2400" b="1" err="1">
                <a:solidFill>
                  <a:schemeClr val="accent5">
                    <a:lumMod val="50000"/>
                  </a:schemeClr>
                </a:solidFill>
              </a:rPr>
              <a:t>Wifi</a:t>
            </a:r>
            <a:r>
              <a:rPr lang="en-US" sz="2400" b="1">
                <a:solidFill>
                  <a:schemeClr val="accent5">
                    <a:lumMod val="50000"/>
                  </a:schemeClr>
                </a:solidFill>
              </a:rPr>
              <a:t> Connection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5F84F29-D1E4-4507-D512-DBB09FF4C75A}"/>
              </a:ext>
            </a:extLst>
          </p:cNvPr>
          <p:cNvCxnSpPr>
            <a:cxnSpLocks/>
          </p:cNvCxnSpPr>
          <p:nvPr/>
        </p:nvCxnSpPr>
        <p:spPr>
          <a:xfrm>
            <a:off x="0" y="748722"/>
            <a:ext cx="279885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59CCA15-490D-FDCA-82D0-2B6DD06029F1}"/>
              </a:ext>
            </a:extLst>
          </p:cNvPr>
          <p:cNvSpPr txBox="1"/>
          <p:nvPr/>
        </p:nvSpPr>
        <p:spPr>
          <a:xfrm>
            <a:off x="1584968" y="1016310"/>
            <a:ext cx="241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công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1C66D0-4F44-2590-690F-375DE28ACAFC}"/>
              </a:ext>
            </a:extLst>
          </p:cNvPr>
          <p:cNvSpPr txBox="1"/>
          <p:nvPr/>
        </p:nvSpPr>
        <p:spPr>
          <a:xfrm>
            <a:off x="7779696" y="1016310"/>
            <a:ext cx="2050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thất</a:t>
            </a:r>
            <a:r>
              <a:rPr lang="en-US" dirty="0"/>
              <a:t> </a:t>
            </a:r>
            <a:r>
              <a:rPr lang="en-US" dirty="0" err="1"/>
              <a:t>bại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AE643A-61E6-1435-A9B8-5F8F77B29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26" y="1544753"/>
            <a:ext cx="6109574" cy="35281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FD1A68-EF06-A8C6-4589-9BC37C187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045" y="1653229"/>
            <a:ext cx="5807327" cy="366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83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29808-6D72-6384-A0F7-5C654C26F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85A2BD-CC00-E8DB-4A5E-3FC4C62B469A}"/>
              </a:ext>
            </a:extLst>
          </p:cNvPr>
          <p:cNvSpPr txBox="1"/>
          <p:nvPr/>
        </p:nvSpPr>
        <p:spPr>
          <a:xfrm>
            <a:off x="356050" y="287057"/>
            <a:ext cx="5824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</a:rPr>
              <a:t>4. Network config (network provisioning)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4ABC57-609F-860C-7446-D4757BE9755E}"/>
              </a:ext>
            </a:extLst>
          </p:cNvPr>
          <p:cNvCxnSpPr>
            <a:cxnSpLocks/>
          </p:cNvCxnSpPr>
          <p:nvPr/>
        </p:nvCxnSpPr>
        <p:spPr>
          <a:xfrm>
            <a:off x="0" y="748722"/>
            <a:ext cx="561702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0D542D8-C57D-9061-45E3-1FFEC1368CFD}"/>
              </a:ext>
            </a:extLst>
          </p:cNvPr>
          <p:cNvSpPr txBox="1"/>
          <p:nvPr/>
        </p:nvSpPr>
        <p:spPr>
          <a:xfrm>
            <a:off x="1036770" y="1046041"/>
            <a:ext cx="3265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B1: </a:t>
            </a:r>
            <a:r>
              <a:rPr lang="en-US" err="1"/>
              <a:t>Thêm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component </a:t>
            </a:r>
            <a:r>
              <a:rPr lang="en-US" err="1"/>
              <a:t>cần</a:t>
            </a:r>
            <a:r>
              <a:rPr lang="en-US"/>
              <a:t> </a:t>
            </a:r>
            <a:r>
              <a:rPr lang="en-US" err="1"/>
              <a:t>có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9A27D4-2B92-1C31-C1D9-543AA45C906B}"/>
              </a:ext>
            </a:extLst>
          </p:cNvPr>
          <p:cNvSpPr txBox="1"/>
          <p:nvPr/>
        </p:nvSpPr>
        <p:spPr>
          <a:xfrm>
            <a:off x="1016450" y="4404802"/>
            <a:ext cx="4150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B3: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component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CMakeList.txt (main/)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F73EFC-4B9E-049E-D48A-FB9DA3E8BF18}"/>
              </a:ext>
            </a:extLst>
          </p:cNvPr>
          <p:cNvSpPr txBox="1"/>
          <p:nvPr/>
        </p:nvSpPr>
        <p:spPr>
          <a:xfrm>
            <a:off x="1036770" y="3356882"/>
            <a:ext cx="396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B2: </a:t>
            </a:r>
            <a:r>
              <a:rPr lang="en-US" err="1"/>
              <a:t>Thêm</a:t>
            </a:r>
            <a:r>
              <a:rPr lang="en-US"/>
              <a:t> file partitions.csv </a:t>
            </a:r>
            <a:r>
              <a:rPr lang="en-US" err="1"/>
              <a:t>vào</a:t>
            </a:r>
            <a:r>
              <a:rPr lang="en-US"/>
              <a:t> </a:t>
            </a:r>
            <a:r>
              <a:rPr lang="en-US" err="1"/>
              <a:t>dự</a:t>
            </a:r>
            <a:r>
              <a:rPr lang="en-US"/>
              <a:t> </a:t>
            </a:r>
            <a:r>
              <a:rPr lang="en-US" err="1"/>
              <a:t>án</a:t>
            </a:r>
            <a:r>
              <a:rPr lang="en-US"/>
              <a:t> </a:t>
            </a:r>
            <a:r>
              <a:rPr lang="en-US" err="1"/>
              <a:t>để</a:t>
            </a:r>
            <a:r>
              <a:rPr lang="en-US"/>
              <a:t> </a:t>
            </a:r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vùng</a:t>
            </a:r>
            <a:r>
              <a:rPr lang="en-US"/>
              <a:t> flash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1E6EEA-41C0-091E-4F34-BA2C07BF24BA}"/>
              </a:ext>
            </a:extLst>
          </p:cNvPr>
          <p:cNvSpPr txBox="1"/>
          <p:nvPr/>
        </p:nvSpPr>
        <p:spPr>
          <a:xfrm>
            <a:off x="7294029" y="944441"/>
            <a:ext cx="4242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B4: </a:t>
            </a:r>
            <a:r>
              <a:rPr lang="en-US" err="1"/>
              <a:t>Vào</a:t>
            </a:r>
            <a:r>
              <a:rPr lang="en-US"/>
              <a:t> idf.py </a:t>
            </a:r>
            <a:r>
              <a:rPr lang="en-US" err="1"/>
              <a:t>menuconfig</a:t>
            </a:r>
            <a:r>
              <a:rPr lang="en-US"/>
              <a:t> </a:t>
            </a:r>
            <a:r>
              <a:rPr lang="en-US" err="1"/>
              <a:t>để</a:t>
            </a:r>
            <a:r>
              <a:rPr lang="en-US"/>
              <a:t> </a:t>
            </a:r>
            <a:r>
              <a:rPr lang="en-US" err="1"/>
              <a:t>cài</a:t>
            </a:r>
            <a:r>
              <a:rPr lang="en-US"/>
              <a:t> </a:t>
            </a:r>
            <a:r>
              <a:rPr lang="en-US" err="1"/>
              <a:t>đặt</a:t>
            </a:r>
            <a:r>
              <a:rPr lang="en-US"/>
              <a:t> </a:t>
            </a:r>
            <a:r>
              <a:rPr lang="en-US" err="1"/>
              <a:t>lại</a:t>
            </a:r>
            <a:r>
              <a:rPr lang="en-US"/>
              <a:t> 1 </a:t>
            </a:r>
            <a:r>
              <a:rPr lang="en-US" err="1"/>
              <a:t>số</a:t>
            </a:r>
            <a:r>
              <a:rPr lang="en-US"/>
              <a:t> </a:t>
            </a:r>
            <a:r>
              <a:rPr lang="en-US" err="1"/>
              <a:t>thay</a:t>
            </a:r>
            <a:r>
              <a:rPr lang="en-US"/>
              <a:t> </a:t>
            </a:r>
            <a:r>
              <a:rPr lang="en-US" err="1"/>
              <a:t>đổi</a:t>
            </a:r>
            <a:r>
              <a:rPr lang="en-US"/>
              <a:t> (partition table </a:t>
            </a:r>
            <a:r>
              <a:rPr lang="en-US" err="1"/>
              <a:t>và</a:t>
            </a:r>
            <a:r>
              <a:rPr lang="en-US"/>
              <a:t> Bluetooth)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672DDF-C04C-3EA9-D3D9-DE469AE87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715" y="1592080"/>
            <a:ext cx="3849798" cy="16016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4644E0-33AE-C92D-FEE6-7117B59D1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50" y="5071453"/>
            <a:ext cx="7367472" cy="1114660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7607BB3-3CEF-106F-4D1D-D2B32D043D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6054" b="53102"/>
          <a:stretch>
            <a:fillRect/>
          </a:stretch>
        </p:blipFill>
        <p:spPr>
          <a:xfrm>
            <a:off x="7294029" y="1717009"/>
            <a:ext cx="3913188" cy="1365248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3A48CC5-D488-75D0-5C77-1A18FC85CB2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427" b="27422"/>
          <a:stretch>
            <a:fillRect/>
          </a:stretch>
        </p:blipFill>
        <p:spPr>
          <a:xfrm>
            <a:off x="7370585" y="3146538"/>
            <a:ext cx="3235371" cy="194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495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fffafb7-d79c-4864-a6b9-bb883fecc95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BBF20D34C48B459D5D225D34AD0A18" ma:contentTypeVersion="16" ma:contentTypeDescription="Create a new document." ma:contentTypeScope="" ma:versionID="3e9d702885a59611eb43494ce396c85f">
  <xsd:schema xmlns:xsd="http://www.w3.org/2001/XMLSchema" xmlns:xs="http://www.w3.org/2001/XMLSchema" xmlns:p="http://schemas.microsoft.com/office/2006/metadata/properties" xmlns:ns3="dfffafb7-d79c-4864-a6b9-bb883fecc957" xmlns:ns4="ccdea422-5c20-45f4-ab25-b242ad574516" targetNamespace="http://schemas.microsoft.com/office/2006/metadata/properties" ma:root="true" ma:fieldsID="fd1b2a77dd20553b5dd61df442bf1f1e" ns3:_="" ns4:_="">
    <xsd:import namespace="dfffafb7-d79c-4864-a6b9-bb883fecc957"/>
    <xsd:import namespace="ccdea422-5c20-45f4-ab25-b242ad57451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SearchProperties" minOccurs="0"/>
                <xsd:element ref="ns3:MediaServiceObjectDetectorVersions" minOccurs="0"/>
                <xsd:element ref="ns3:MediaLengthInSeconds" minOccurs="0"/>
                <xsd:element ref="ns3:MediaServiceDateTaken" minOccurs="0"/>
                <xsd:element ref="ns3:MediaServiceSystemTags" minOccurs="0"/>
                <xsd:element ref="ns3:_activity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ffafb7-d79c-4864-a6b9-bb883fecc9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dea422-5c20-45f4-ab25-b242ad574516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41E3453-87B4-4413-AB20-D4BE5C074780}">
  <ds:schemaRefs>
    <ds:schemaRef ds:uri="ccdea422-5c20-45f4-ab25-b242ad574516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dfffafb7-d79c-4864-a6b9-bb883fecc957"/>
    <ds:schemaRef ds:uri="http://purl.org/dc/elements/1.1/"/>
    <ds:schemaRef ds:uri="http://purl.org/dc/dcmitype/"/>
    <ds:schemaRef ds:uri="http://schemas.microsoft.com/office/infopath/2007/PartnerControl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54E58742-A461-40BA-A102-E5B251CCE0FC}">
  <ds:schemaRefs>
    <ds:schemaRef ds:uri="ccdea422-5c20-45f4-ab25-b242ad574516"/>
    <ds:schemaRef ds:uri="dfffafb7-d79c-4864-a6b9-bb883fecc95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60DF2B4-77F0-4559-9CC7-274198FB8A6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1419</Words>
  <Application>Microsoft Office PowerPoint</Application>
  <PresentationFormat>Widescreen</PresentationFormat>
  <Paragraphs>132</Paragraphs>
  <Slides>24</Slides>
  <Notes>2</Notes>
  <HiddenSlides>0</HiddenSlides>
  <MMClips>7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Arial</vt:lpstr>
      <vt:lpstr>Arimo</vt:lpstr>
      <vt:lpstr>Arimo Bold</vt:lpstr>
      <vt:lpstr>Calibri</vt:lpstr>
      <vt:lpstr>Calibri (Body)</vt:lpstr>
      <vt:lpstr>Calibri Light</vt:lpstr>
      <vt:lpstr>Nunito Sans Bold</vt:lpstr>
      <vt:lpstr>Roboto</vt:lpstr>
      <vt:lpstr>Roboto Bold</vt:lpstr>
      <vt:lpstr>Times New Roman</vt:lpstr>
      <vt:lpstr>TT Rounds Condensed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Nguyễn Việt Hùng</dc:creator>
  <cp:lastModifiedBy>Ngô Xuân Sỹ</cp:lastModifiedBy>
  <cp:revision>2</cp:revision>
  <cp:lastPrinted>2025-03-23T14:07:07Z</cp:lastPrinted>
  <dcterms:created xsi:type="dcterms:W3CDTF">2023-11-20T14:08:26Z</dcterms:created>
  <dcterms:modified xsi:type="dcterms:W3CDTF">2025-09-30T13:45:44Z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0x0101009CBBF20D34C48B459D5D225D34AD0A18</vt:lpwstr>
  </property>
</Properties>
</file>